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33"/>
  </p:notesMasterIdLst>
  <p:handoutMasterIdLst>
    <p:handoutMasterId r:id="rId34"/>
  </p:handoutMasterIdLst>
  <p:sldIdLst>
    <p:sldId id="257" r:id="rId2"/>
    <p:sldId id="258" r:id="rId3"/>
    <p:sldId id="289" r:id="rId4"/>
    <p:sldId id="290" r:id="rId5"/>
    <p:sldId id="291" r:id="rId6"/>
    <p:sldId id="292" r:id="rId7"/>
    <p:sldId id="294" r:id="rId8"/>
    <p:sldId id="295" r:id="rId9"/>
    <p:sldId id="300" r:id="rId10"/>
    <p:sldId id="297" r:id="rId11"/>
    <p:sldId id="298"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1" r:id="rId25"/>
    <p:sldId id="282" r:id="rId26"/>
    <p:sldId id="283" r:id="rId27"/>
    <p:sldId id="284" r:id="rId28"/>
    <p:sldId id="285" r:id="rId29"/>
    <p:sldId id="286" r:id="rId30"/>
    <p:sldId id="287" r:id="rId31"/>
    <p:sldId id="288" r:id="rId32"/>
  </p:sldIdLst>
  <p:sldSz cx="9144000" cy="6858000" type="screen4x3"/>
  <p:notesSz cx="6858000" cy="9144000"/>
  <p:embeddedFontLst>
    <p:embeddedFont>
      <p:font typeface="함초롬돋움" pitchFamily="50" charset="-127"/>
      <p:regular r:id="rId35"/>
      <p:bold r:id="rId36"/>
    </p:embeddedFont>
    <p:embeddedFont>
      <p:font typeface="Candara" pitchFamily="34" charset="0"/>
      <p:regular r:id="rId37"/>
      <p:bold r:id="rId38"/>
      <p:italic r:id="rId39"/>
      <p:boldItalic r:id="rId40"/>
    </p:embeddedFont>
    <p:embeddedFont>
      <p:font typeface="맑은 고딕" pitchFamily="50" charset="-127"/>
      <p:regular r:id="rId41"/>
      <p:bold r:id="rId42"/>
    </p:embeddedFont>
  </p:embeddedFontLst>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ACF4677E-8BD2-47ae-8A1F-98590045965D">
      <hp:hncThemeShow xmlns="" xmlns:c="http://schemas.openxmlformats.org/drawingml/2006/chart" xmlns:dgm="http://schemas.openxmlformats.org/drawingml/2006/diagram" xmlns:dsp="http://schemas.microsoft.com/office/drawing/2008/diagram" xmlns:hp="http://schemas.haansoft.com/office/presentation/8.0"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91"/>
    <p:restoredTop sz="94362"/>
  </p:normalViewPr>
  <p:slideViewPr>
    <p:cSldViewPr>
      <p:cViewPr>
        <p:scale>
          <a:sx n="104" d="100"/>
          <a:sy n="104" d="100"/>
        </p:scale>
        <p:origin x="-90" y="-60"/>
      </p:cViewPr>
      <p:guideLst>
        <p:guide orient="horz" pos="2158"/>
        <p:guide pos="287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66" d="100"/>
          <a:sy n="66" d="100"/>
        </p:scale>
        <p:origin x="-3252" y="-96"/>
      </p:cViewPr>
      <p:guideLst>
        <p:guide orient="horz" pos="2878"/>
        <p:guide pos="215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42"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4.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sz="quarter"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8101FA86-8D90-44CB-859B-1916FF84CB11}" type="datetimeFigureOut">
              <a:rPr lang="ko-KR" altLang="en-US"/>
              <a:pPr lvl="0">
                <a:defRPr lang="ko-KR" altLang="en-US"/>
              </a:pPr>
              <a:t>2013-11-19</a:t>
            </a:fld>
            <a:endParaRPr lang="ko-KR" altLang="en-US"/>
          </a:p>
        </p:txBody>
      </p:sp>
      <p:sp>
        <p:nvSpPr>
          <p:cNvPr id="4" name="바닥글 개체 틀 3"/>
          <p:cNvSpPr>
            <a:spLocks noGrp="1"/>
          </p:cNvSpPr>
          <p:nvPr>
            <p:ph type="ftr" sz="quarter" idx="2"/>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5" name="슬라이드 번호 개체 틀 4"/>
          <p:cNvSpPr>
            <a:spLocks noGrp="1"/>
          </p:cNvSpPr>
          <p:nvPr>
            <p:ph type="sldNum" sz="quarter" idx="3"/>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F450E784-2449-4FFD-AA69-3F5CFAA75BCB}" type="slidenum">
              <a:rPr lang="ko-KR" altLang="en-US"/>
              <a:pPr lvl="0">
                <a:defRPr lang="ko-KR" altLang="en-US"/>
              </a:pPr>
              <a:t>‹#›</a:t>
            </a:fld>
            <a:endParaRPr lang="ko-KR" altLang="en-US"/>
          </a:p>
        </p:txBody>
      </p:sp>
    </p:spTree>
    <p:extLst>
      <p:ext uri="{BB962C8B-B14F-4D97-AF65-F5344CB8AC3E}">
        <p14:creationId xmlns:p14="http://schemas.microsoft.com/office/powerpoint/2010/main" val="22466645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7200"/>
          </a:xfrm>
          <a:prstGeom prst="rect">
            <a:avLst/>
          </a:prstGeom>
        </p:spPr>
        <p:txBody>
          <a:bodyPr vert="horz" lIns="91440" tIns="45720" rIns="91440" bIns="45720"/>
          <a:lstStyle>
            <a:lvl1pPr algn="l">
              <a:defRPr sz="1200"/>
            </a:lvl1pPr>
          </a:lstStyle>
          <a:p>
            <a:pPr lvl="0">
              <a:defRPr lang="ko-KR" altLang="en-US"/>
            </a:pPr>
            <a:endParaRPr lang="ko-KR" altLang="en-US"/>
          </a:p>
        </p:txBody>
      </p:sp>
      <p:sp>
        <p:nvSpPr>
          <p:cNvPr id="3" name="날짜 개체 틀 2"/>
          <p:cNvSpPr>
            <a:spLocks noGrp="1"/>
          </p:cNvSpPr>
          <p:nvPr>
            <p:ph type="dt" idx="1"/>
          </p:nvPr>
        </p:nvSpPr>
        <p:spPr>
          <a:xfrm>
            <a:off x="3884613" y="0"/>
            <a:ext cx="2971800" cy="457200"/>
          </a:xfrm>
          <a:prstGeom prst="rect">
            <a:avLst/>
          </a:prstGeom>
        </p:spPr>
        <p:txBody>
          <a:bodyPr vert="horz" lIns="91440" tIns="45720" rIns="91440" bIns="45720"/>
          <a:lstStyle>
            <a:lvl1pPr algn="r">
              <a:defRPr sz="1200"/>
            </a:lvl1pPr>
          </a:lstStyle>
          <a:p>
            <a:pPr lvl="0">
              <a:defRPr lang="ko-KR" altLang="en-US"/>
            </a:pPr>
            <a:fld id="{C8F0D6A0-7911-4281-A028-3237EC8C2108}" type="datetimeFigureOut">
              <a:rPr lang="ko-KR" altLang="en-US"/>
              <a:pPr lvl="0">
                <a:defRPr lang="ko-KR" altLang="en-US"/>
              </a:pPr>
              <a:t>2013-11-19</a:t>
            </a:fld>
            <a:endParaRPr lang="ko-KR" altLang="en-US"/>
          </a:p>
        </p:txBody>
      </p:sp>
      <p:sp>
        <p:nvSpPr>
          <p:cNvPr id="4" name="슬라이드 이미지 개체 틀 3"/>
          <p:cNvSpPr>
            <a:spLocks noGrp="1" noRot="1" noChangeAspect="1" noTextEdi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anchor="ctr"/>
          <a:lstStyle/>
          <a:p>
            <a:pPr lvl="0">
              <a:defRPr lang="ko-KR" altLang="en-US"/>
            </a:pPr>
            <a:endParaRPr lang="ko-KR" altLang="en-US"/>
          </a:p>
        </p:txBody>
      </p:sp>
      <p:sp>
        <p:nvSpPr>
          <p:cNvPr id="5" name="슬라이드 노트 개체 틀 4"/>
          <p:cNvSpPr>
            <a:spLocks noGrp="1"/>
          </p:cNvSpPr>
          <p:nvPr>
            <p:ph type="body" sz="quarter" idx="3"/>
          </p:nvPr>
        </p:nvSpPr>
        <p:spPr>
          <a:xfrm>
            <a:off x="685800" y="4343400"/>
            <a:ext cx="5486400" cy="4114800"/>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6" name="바닥글 개체 틀 5"/>
          <p:cNvSpPr>
            <a:spLocks noGrp="1"/>
          </p:cNvSpPr>
          <p:nvPr>
            <p:ph type="ftr" sz="quarter" idx="4"/>
          </p:nvPr>
        </p:nvSpPr>
        <p:spPr>
          <a:xfrm>
            <a:off x="0" y="8685213"/>
            <a:ext cx="2971800" cy="457200"/>
          </a:xfrm>
          <a:prstGeom prst="rect">
            <a:avLst/>
          </a:prstGeom>
        </p:spPr>
        <p:txBody>
          <a:bodyPr vert="horz" lIns="91440" tIns="45720" rIns="91440" bIns="45720" anchor="b"/>
          <a:lstStyle>
            <a:lvl1pPr algn="l">
              <a:defRPr sz="1200"/>
            </a:lvl1pPr>
          </a:lstStyle>
          <a:p>
            <a:pPr lvl="0">
              <a:defRPr lang="ko-KR" altLang="en-US"/>
            </a:pPr>
            <a:endParaRPr lang="ko-KR" altLang="en-US"/>
          </a:p>
        </p:txBody>
      </p:sp>
      <p:sp>
        <p:nvSpPr>
          <p:cNvPr id="7" name="슬라이드 번호 개체 틀 6"/>
          <p:cNvSpPr>
            <a:spLocks noGrp="1"/>
          </p:cNvSpPr>
          <p:nvPr>
            <p:ph type="sldNum" sz="quarter" idx="5"/>
          </p:nvPr>
        </p:nvSpPr>
        <p:spPr>
          <a:xfrm>
            <a:off x="3884613" y="8685213"/>
            <a:ext cx="2971800" cy="457200"/>
          </a:xfrm>
          <a:prstGeom prst="rect">
            <a:avLst/>
          </a:prstGeom>
        </p:spPr>
        <p:txBody>
          <a:bodyPr vert="horz" lIns="91440" tIns="45720" rIns="91440" bIns="45720" anchor="b"/>
          <a:lstStyle>
            <a:lvl1pPr algn="r">
              <a:defRPr sz="1200"/>
            </a:lvl1pPr>
          </a:lstStyle>
          <a:p>
            <a:pPr lvl="0">
              <a:defRPr lang="ko-KR" altLang="en-US"/>
            </a:pPr>
            <a:fld id="{3B44ABDA-D003-43D5-91CA-E8219499D4BF}" type="slidenum">
              <a:rPr lang="ko-KR" altLang="en-US"/>
              <a:pPr lvl="0">
                <a:defRPr lang="ko-KR" altLang="en-US"/>
              </a:pPr>
              <a:t>‹#›</a:t>
            </a:fld>
            <a:endParaRPr lang="ko-KR" altLang="en-US"/>
          </a:p>
        </p:txBody>
      </p:sp>
    </p:spTree>
    <p:extLst>
      <p:ext uri="{BB962C8B-B14F-4D97-AF65-F5344CB8AC3E}">
        <p14:creationId xmlns:p14="http://schemas.microsoft.com/office/powerpoint/2010/main" val="3423473314"/>
      </p:ext>
    </p:extLst>
  </p:cSld>
  <p:clrMap bg1="lt1" tx1="dk1" bg2="lt2" tx2="dk2" accent1="accent1" accent2="accent2" accent3="accent3" accent4="accent4" accent5="accent5" accent6="accent6" hlink="hlink" folHlink="folHlink"/>
  <p:hf hdr="0" ftr="0" dt="0"/>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16</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17</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18</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19</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20</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21</a:t>
            </a:fld>
            <a:endParaRPr lang="en-US"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22</a:t>
            </a:fld>
            <a:endParaRPr lang="en-US"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23</a:t>
            </a:fld>
            <a:endParaRPr lang="en-US"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24</a:t>
            </a:fld>
            <a:endParaRPr lang="en-US"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ko-KR" altLang="en-US" smtClean="0"/>
              <a:pPr lvl="0">
                <a:defRPr lang="ko-KR" altLang="en-US"/>
              </a:pPr>
              <a:t>3</a:t>
            </a:fld>
            <a:endParaRPr lang="ko-KR"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26</a:t>
            </a:fld>
            <a:endParaRPr lang="en-US"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27</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28</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직사각형 1"/>
          <p:cNvSpPr>
            <a:spLocks noGrp="1" noRot="1" noChangeAspect="1" noTextEdit="1"/>
          </p:cNvSpPr>
          <p:nvPr>
            <p:ph type="sldImg" idx="2"/>
          </p:nvPr>
        </p:nvSpPr>
        <p:spPr/>
        <p:txBody>
          <a:bodyPr/>
          <a:lstStyle/>
          <a:p>
            <a:pPr>
              <a:defRPr lang="ko-KR" altLang="en-US"/>
            </a:pPr>
            <a:endParaRPr lang="en-US" altLang="ko-KR"/>
          </a:p>
        </p:txBody>
      </p:sp>
      <p:sp>
        <p:nvSpPr>
          <p:cNvPr id="3" name="직사각형 2"/>
          <p:cNvSpPr>
            <a:spLocks noGrp="1"/>
          </p:cNvSpPr>
          <p:nvPr>
            <p:ph type="body" sz="quarter" idx="3"/>
          </p:nvPr>
        </p:nvSpPr>
        <p:spPr/>
        <p:txBody>
          <a:bodyPr/>
          <a:lstStyle/>
          <a:p>
            <a:pPr>
              <a:defRPr lang="ko-KR" altLang="en-US"/>
            </a:pPr>
            <a:endParaRPr lang="ko-KR" altLang="en-US"/>
          </a:p>
        </p:txBody>
      </p:sp>
      <p:sp>
        <p:nvSpPr>
          <p:cNvPr id="4" name="직사각형 3"/>
          <p:cNvSpPr>
            <a:spLocks noGrp="1"/>
          </p:cNvSpPr>
          <p:nvPr>
            <p:ph type="sldNum" sz="quarter" idx="5"/>
          </p:nvPr>
        </p:nvSpPr>
        <p:spPr/>
        <p:txBody>
          <a:bodyPr/>
          <a:lstStyle/>
          <a:p>
            <a:pPr lvl="0">
              <a:defRPr lang="ko-KR" altLang="en-US"/>
            </a:pPr>
            <a:fld id="{3B44ABDA-D003-43D5-91CA-E8219499D4BF}" type="slidenum">
              <a:rPr lang="en-US" altLang="en-US"/>
              <a:pPr lvl="0">
                <a:defRPr lang="ko-KR" altLang="en-US"/>
              </a:pPr>
              <a:t>29</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normAutofit/>
          </a:bodyPr>
          <a:lstStyle/>
          <a:p>
            <a:pPr lvl="0">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en-US" altLang="en-US"/>
              <a:pPr lvl="0">
                <a:defRPr lang="ko-KR" altLang="en-US"/>
              </a:pPr>
              <a:t>31</a:t>
            </a:fld>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ko-KR" altLang="en-US" smtClean="0"/>
              <a:pPr lvl="0">
                <a:defRPr lang="ko-KR" altLang="en-US"/>
              </a:pPr>
              <a:t>4</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ko-KR" altLang="en-US" smtClean="0"/>
              <a:pPr lvl="0">
                <a:defRPr lang="ko-KR" altLang="en-US"/>
              </a:pPr>
              <a:t>5</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ko-KR" altLang="en-US" smtClean="0"/>
              <a:pPr lvl="0">
                <a:defRPr lang="ko-KR" altLang="en-US"/>
              </a:pPr>
              <a:t>6</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lvl="0">
              <a:defRPr lang="ko-KR" altLang="en-US"/>
            </a:pPr>
            <a:fld id="{3B44ABDA-D003-43D5-91CA-E8219499D4BF}" type="slidenum">
              <a:rPr lang="ko-KR" altLang="en-US" smtClean="0"/>
              <a:pPr lvl="0">
                <a:defRPr lang="ko-KR" altLang="en-US"/>
              </a:pPr>
              <a:t>7</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13</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14</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noTextEdit="1"/>
          </p:cNvSpPr>
          <p:nvPr>
            <p:ph type="sldImg"/>
          </p:nvPr>
        </p:nvSpPr>
        <p:spPr/>
      </p:sp>
      <p:sp>
        <p:nvSpPr>
          <p:cNvPr id="3" name="슬라이드 노트 개체 틀 2"/>
          <p:cNvSpPr>
            <a:spLocks noGrp="1"/>
          </p:cNvSpPr>
          <p:nvPr>
            <p:ph type="body" idx="1"/>
          </p:nvPr>
        </p:nvSpPr>
        <p:spPr/>
        <p:txBody>
          <a:bodyPr/>
          <a:lstStyle/>
          <a:p>
            <a:pPr>
              <a:defRPr lang="ko-KR" altLang="en-US"/>
            </a:pPr>
            <a:endParaRPr lang="ko-KR" altLang="en-US"/>
          </a:p>
        </p:txBody>
      </p:sp>
      <p:sp>
        <p:nvSpPr>
          <p:cNvPr id="4" name="슬라이드 번호 개체 틀 3"/>
          <p:cNvSpPr>
            <a:spLocks noGrp="1"/>
          </p:cNvSpPr>
          <p:nvPr>
            <p:ph type="sldNum" sz="quarter" idx="10"/>
          </p:nvPr>
        </p:nvSpPr>
        <p:spPr/>
        <p:txBody>
          <a:bodyPr/>
          <a:lstStyle/>
          <a:p>
            <a:pPr lvl="0">
              <a:defRPr lang="ko-KR" altLang="en-US"/>
            </a:pPr>
            <a:fld id="{D450ACF7-9885-436D-9A57-672379E12EB7}" type="slidenum">
              <a:rPr lang="en-US" altLang="en-US"/>
              <a:pPr lvl="0">
                <a:defRPr lang="ko-KR" altLang="en-US"/>
              </a:pPr>
              <a:t>15</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제목 슬라이드"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a:prstGeom prst="rect">
            <a:avLst/>
          </a:prstGeom>
        </p:spPr>
        <p:txBody>
          <a:bodyPr/>
          <a:lstStyle/>
          <a:p>
            <a:pPr lvl="0">
              <a:defRPr lang="ko-KR" altLang="en-US"/>
            </a:pPr>
            <a:r>
              <a:rPr lang="ko-KR" altLang="en-US"/>
              <a:t>마스터 제목 스타일 편집</a:t>
            </a:r>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defRPr lang="ko-KR" altLang="en-US"/>
            </a:pPr>
            <a:r>
              <a:rPr lang="ko-KR" altLang="en-US"/>
              <a:t>마스터 부제목 스타일 편집</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제목 및 세로 텍스트"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세로 제목 및 텍스트"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a:prstGeom prst="rect">
            <a:avLst/>
          </a:prstGeom>
        </p:spPr>
        <p:txBody>
          <a:bodyPr vert="eaVert"/>
          <a:lstStyle/>
          <a:p>
            <a:pPr lvl="0">
              <a:defRPr lang="ko-KR" altLang="en-US"/>
            </a:pPr>
            <a:r>
              <a:rPr lang="ko-KR" altLang="en-US"/>
              <a:t>마스터 제목 스타일 편집</a:t>
            </a:r>
          </a:p>
        </p:txBody>
      </p:sp>
      <p:sp>
        <p:nvSpPr>
          <p:cNvPr id="3" name="세로 텍스트 개체 틀 2"/>
          <p:cNvSpPr>
            <a:spLocks noGrp="1"/>
          </p:cNvSpPr>
          <p:nvPr>
            <p:ph type="body" orient="vert" idx="1"/>
          </p:nvPr>
        </p:nvSpPr>
        <p:spPr>
          <a:xfrm>
            <a:off x="457200" y="274638"/>
            <a:ext cx="6019800" cy="5851525"/>
          </a:xfrm>
        </p:spPr>
        <p:txBody>
          <a:bodyPr vert="eaVert"/>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제목 및 내용"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idx="1"/>
          </p:nvPr>
        </p:nvSpPr>
        <p:spPr/>
        <p:txBody>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구역 머리글"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a:prstGeom prst="rect">
            <a:avLst/>
          </a:prstGeom>
        </p:spPr>
        <p:txBody>
          <a:bodyPr anchor="t"/>
          <a:lstStyle>
            <a:lvl1pPr algn="l">
              <a:defRPr sz="4000" b="1" cap="all"/>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defRPr lang="ko-KR" altLang="en-US"/>
            </a:pPr>
            <a:r>
              <a:rPr lang="ko-KR" altLang="en-US"/>
              <a:t>마스터 텍스트 스타일을 편집합니다</a:t>
            </a:r>
          </a:p>
        </p:txBody>
      </p:sp>
      <p:sp>
        <p:nvSpPr>
          <p:cNvPr id="4" name="날짜 개체 틀 3"/>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11"/>
          </p:nvPr>
        </p:nvSpPr>
        <p:spPr/>
        <p:txBody>
          <a:bodyPr/>
          <a:lstStyle/>
          <a:p>
            <a:pPr lvl="0">
              <a:defRPr lang="ko-KR" altLang="en-US"/>
            </a:pPr>
            <a:endParaRPr lang="ko-KR" altLang="en-US"/>
          </a:p>
        </p:txBody>
      </p:sp>
      <p:sp>
        <p:nvSpPr>
          <p:cNvPr id="6" name="슬라이드 번호 개체 틀 5"/>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콘텐츠 2개"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비교"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lvl1pPr>
              <a:defRPr/>
            </a:lvl1pPr>
          </a:lstStyle>
          <a:p>
            <a:pPr lvl="0">
              <a:defRPr lang="ko-KR" altLang="en-US"/>
            </a:pPr>
            <a:r>
              <a:rPr lang="ko-KR" altLang="en-US"/>
              <a:t>마스터 제목 스타일 편집</a:t>
            </a:r>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lang="ko-KR" altLang="en-US"/>
            </a:pPr>
            <a:r>
              <a:rPr lang="ko-KR" altLang="en-US"/>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7" name="날짜 개체 틀 6"/>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8" name="바닥글 개체 틀 7"/>
          <p:cNvSpPr>
            <a:spLocks noGrp="1"/>
          </p:cNvSpPr>
          <p:nvPr>
            <p:ph type="ftr" sz="quarter" idx="11"/>
          </p:nvPr>
        </p:nvSpPr>
        <p:spPr/>
        <p:txBody>
          <a:bodyPr/>
          <a:lstStyle/>
          <a:p>
            <a:pPr lvl="0">
              <a:defRPr lang="ko-KR" altLang="en-US"/>
            </a:pPr>
            <a:endParaRPr lang="ko-KR" altLang="en-US"/>
          </a:p>
        </p:txBody>
      </p:sp>
      <p:sp>
        <p:nvSpPr>
          <p:cNvPr id="9" name="슬라이드 번호 개체 틀 8"/>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제목만"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a:xfrm>
            <a:off x="457200" y="274638"/>
            <a:ext cx="8229600" cy="1143000"/>
          </a:xfrm>
          <a:prstGeom prst="rect">
            <a:avLst/>
          </a:prstGeom>
        </p:spPr>
        <p:txBody>
          <a:bodyPr/>
          <a:lstStyle/>
          <a:p>
            <a:pPr lvl="0">
              <a:defRPr lang="ko-KR" altLang="en-US"/>
            </a:pPr>
            <a:r>
              <a:rPr lang="ko-KR" altLang="en-US"/>
              <a:t>마스터 제목 스타일 편집</a:t>
            </a:r>
          </a:p>
        </p:txBody>
      </p:sp>
      <p:sp>
        <p:nvSpPr>
          <p:cNvPr id="3" name="날짜 개체 틀 2"/>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4" name="바닥글 개체 틀 3"/>
          <p:cNvSpPr>
            <a:spLocks noGrp="1"/>
          </p:cNvSpPr>
          <p:nvPr>
            <p:ph type="ftr" sz="quarter" idx="11"/>
          </p:nvPr>
        </p:nvSpPr>
        <p:spPr/>
        <p:txBody>
          <a:bodyPr/>
          <a:lstStyle/>
          <a:p>
            <a:pPr lvl="0">
              <a:defRPr lang="ko-KR" altLang="en-US"/>
            </a:pPr>
            <a:endParaRPr lang="ko-KR" altLang="en-US"/>
          </a:p>
        </p:txBody>
      </p:sp>
      <p:sp>
        <p:nvSpPr>
          <p:cNvPr id="5" name="슬라이드 번호 개체 틀 4"/>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빈 화면"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3" name="바닥글 개체 틀 2"/>
          <p:cNvSpPr>
            <a:spLocks noGrp="1"/>
          </p:cNvSpPr>
          <p:nvPr>
            <p:ph type="ftr" sz="quarter" idx="11"/>
          </p:nvPr>
        </p:nvSpPr>
        <p:spPr/>
        <p:txBody>
          <a:bodyPr/>
          <a:lstStyle/>
          <a:p>
            <a:pPr lvl="0">
              <a:defRPr lang="ko-KR" altLang="en-US"/>
            </a:pPr>
            <a:endParaRPr lang="ko-KR" altLang="en-US"/>
          </a:p>
        </p:txBody>
      </p:sp>
      <p:sp>
        <p:nvSpPr>
          <p:cNvPr id="4" name="슬라이드 번호 개체 틀 3"/>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캡션 있는 콘텐츠"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캡션 있는 그림"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a:prstGeom prst="rect">
            <a:avLst/>
          </a:prstGeom>
        </p:spPr>
        <p:txBody>
          <a:bodyPr anchor="b"/>
          <a:lstStyle>
            <a:lvl1pPr algn="l">
              <a:defRPr sz="2000" b="1"/>
            </a:lvl1pPr>
          </a:lstStyle>
          <a:p>
            <a:pPr lvl="0">
              <a:defRPr lang="ko-KR" altLang="en-US"/>
            </a:pPr>
            <a:r>
              <a:rPr lang="ko-KR" altLang="en-US"/>
              <a:t>마스터 제목 스타일 편집</a:t>
            </a:r>
          </a:p>
        </p:txBody>
      </p:sp>
      <p:sp>
        <p:nvSpPr>
          <p:cNvPr id="3" name="그림 개체 틀 2"/>
          <p:cNvSpPr>
            <a:spLocks noGrp="1" noTextEdit="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defRPr lang="ko-KR" altLang="en-US"/>
            </a:pPr>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lang="ko-KR" altLang="en-US"/>
            </a:pPr>
            <a:r>
              <a:rPr lang="ko-KR" altLang="en-US"/>
              <a:t>마스터 텍스트 스타일을 편집합니다</a:t>
            </a:r>
          </a:p>
        </p:txBody>
      </p:sp>
      <p:sp>
        <p:nvSpPr>
          <p:cNvPr id="5" name="날짜 개체 틀 4"/>
          <p:cNvSpPr>
            <a:spLocks noGrp="1"/>
          </p:cNvSpPr>
          <p:nvPr>
            <p:ph type="dt" sz="half" idx="10"/>
          </p:nvPr>
        </p:nvSpPr>
        <p:spPr/>
        <p:txBody>
          <a:bodyPr/>
          <a:lstStyle/>
          <a:p>
            <a:pPr lvl="0">
              <a:defRPr lang="ko-KR" altLang="en-US"/>
            </a:pPr>
            <a:fld id="{57E572F9-33FB-4A1F-B573-A266F694AC2B}" type="datetimeFigureOut">
              <a:rPr lang="ko-KR" altLang="en-US"/>
              <a:pPr lvl="0">
                <a:defRPr lang="ko-KR" altLang="en-US"/>
              </a:pPr>
              <a:t>2013-11-19</a:t>
            </a:fld>
            <a:endParaRPr lang="ko-KR" altLang="en-US"/>
          </a:p>
        </p:txBody>
      </p:sp>
      <p:sp>
        <p:nvSpPr>
          <p:cNvPr id="6" name="바닥글 개체 틀 5"/>
          <p:cNvSpPr>
            <a:spLocks noGrp="1"/>
          </p:cNvSpPr>
          <p:nvPr>
            <p:ph type="ftr" sz="quarter" idx="11"/>
          </p:nvPr>
        </p:nvSpPr>
        <p:spPr/>
        <p:txBody>
          <a:bodyPr/>
          <a:lstStyle/>
          <a:p>
            <a:pPr lvl="0">
              <a:defRPr lang="ko-KR" altLang="en-US"/>
            </a:pPr>
            <a:endParaRPr lang="ko-KR" altLang="en-US"/>
          </a:p>
        </p:txBody>
      </p:sp>
      <p:sp>
        <p:nvSpPr>
          <p:cNvPr id="7" name="슬라이드 번호 개체 틀 6"/>
          <p:cNvSpPr>
            <a:spLocks noGrp="1"/>
          </p:cNvSpPr>
          <p:nvPr>
            <p:ph type="sldNum" sz="quarter" idx="12"/>
          </p:nvPr>
        </p:nvSpPr>
        <p:spPr/>
        <p:txBody>
          <a:bodyPr/>
          <a:lstStyle/>
          <a:p>
            <a:pPr lvl="0">
              <a:defRPr lang="ko-KR" altLang="en-US"/>
            </a:pPr>
            <a:fld id="{EFEE2245-E2DB-436C-A162-6D15504ADDD5}" type="slidenum">
              <a:rPr lang="ko-KR" altLang="en-US"/>
              <a:pPr lvl="0">
                <a:defRPr lang="ko-KR" altLang="en-US"/>
              </a:pPr>
              <a:t>‹#›</a:t>
            </a:fld>
            <a:endParaRPr lang="ko-KR"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Office 테마">
    <p:bg>
      <p:bgPr>
        <a:solidFill>
          <a:schemeClr val="bg1"/>
        </a:solidFill>
        <a:effectLst/>
      </p:bgPr>
    </p:bg>
    <p:spTree>
      <p:nvGrpSpPr>
        <p:cNvPr id="1" name=""/>
        <p:cNvGrpSpPr/>
        <p:nvPr/>
      </p:nvGrpSpPr>
      <p:grpSpPr>
        <a:xfrm>
          <a:off x="0" y="0"/>
          <a:ext cx="0" cy="0"/>
          <a:chOff x="0" y="0"/>
          <a:chExt cx="0" cy="0"/>
        </a:xfrm>
      </p:grpSpPr>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a:normAutofit/>
          </a:bodyPr>
          <a:lstStyle/>
          <a:p>
            <a:pPr lvl="0">
              <a:defRPr lang="ko-KR" altLang="en-US"/>
            </a:pPr>
            <a:r>
              <a:rPr lang="ko-KR" altLang="en-US"/>
              <a:t>마스터 텍스트 스타일을 편집합니다</a:t>
            </a:r>
          </a:p>
          <a:p>
            <a:pPr lvl="1">
              <a:defRPr lang="ko-KR" altLang="en-US"/>
            </a:pPr>
            <a:r>
              <a:rPr lang="ko-KR" altLang="en-US"/>
              <a:t>둘째 수준</a:t>
            </a:r>
          </a:p>
          <a:p>
            <a:pPr lvl="2">
              <a:defRPr lang="ko-KR" altLang="en-US"/>
            </a:pPr>
            <a:r>
              <a:rPr lang="ko-KR" altLang="en-US"/>
              <a:t>셋째 수준</a:t>
            </a:r>
          </a:p>
          <a:p>
            <a:pPr lvl="3">
              <a:defRPr lang="ko-KR" altLang="en-US"/>
            </a:pPr>
            <a:r>
              <a:rPr lang="ko-KR" altLang="en-US"/>
              <a:t>넷째 수준</a:t>
            </a:r>
          </a:p>
          <a:p>
            <a:pPr lvl="4">
              <a:defRPr lang="ko-KR" altLang="en-US"/>
            </a:pPr>
            <a:r>
              <a:rPr lang="ko-KR" altLang="en-US"/>
              <a:t>다섯째 수준</a:t>
            </a:r>
          </a:p>
        </p:txBody>
      </p:sp>
      <p:sp>
        <p:nvSpPr>
          <p:cNvPr id="4" name="날짜 개체 틀 3"/>
          <p:cNvSpPr>
            <a:spLocks noGrp="1"/>
          </p:cNvSpPr>
          <p:nvPr>
            <p:ph type="dt" sz="half" idx="2"/>
          </p:nvPr>
        </p:nvSpPr>
        <p:spPr>
          <a:xfrm>
            <a:off x="457200" y="6356350"/>
            <a:ext cx="2133600" cy="365125"/>
          </a:xfrm>
          <a:prstGeom prst="rect">
            <a:avLst/>
          </a:prstGeom>
        </p:spPr>
        <p:txBody>
          <a:bodyPr vert="horz" lIns="91440" tIns="45720" rIns="91440" bIns="45720" anchor="ctr"/>
          <a:lstStyle>
            <a:lvl1pPr algn="l">
              <a:defRPr sz="1200">
                <a:solidFill>
                  <a:schemeClr val="tx1">
                    <a:tint val="75000"/>
                  </a:schemeClr>
                </a:solidFill>
              </a:defRPr>
            </a:lvl1pPr>
          </a:lstStyle>
          <a:p>
            <a:pPr lvl="0">
              <a:defRPr lang="ko-KR" altLang="en-US"/>
            </a:pPr>
            <a:fld id="{57E572F9-33FB-4A1F-B573-A266F694AC2B}" type="datetimeFigureOut">
              <a:rPr lang="ko-KR" altLang="en-US"/>
              <a:pPr lvl="0">
                <a:defRPr lang="ko-KR" altLang="en-US"/>
              </a:pPr>
              <a:t>2013-11-19</a:t>
            </a:fld>
            <a:endParaRPr lang="ko-KR" altLang="en-US"/>
          </a:p>
        </p:txBody>
      </p:sp>
      <p:sp>
        <p:nvSpPr>
          <p:cNvPr id="5" name="바닥글 개체 틀 4"/>
          <p:cNvSpPr>
            <a:spLocks noGrp="1"/>
          </p:cNvSpPr>
          <p:nvPr>
            <p:ph type="ftr" sz="quarter" idx="3"/>
          </p:nvPr>
        </p:nvSpPr>
        <p:spPr>
          <a:xfrm>
            <a:off x="3124200" y="6356350"/>
            <a:ext cx="2895600" cy="365125"/>
          </a:xfrm>
          <a:prstGeom prst="rect">
            <a:avLst/>
          </a:prstGeom>
        </p:spPr>
        <p:txBody>
          <a:bodyPr vert="horz" lIns="91440" tIns="45720" rIns="91440" bIns="45720" anchor="ctr"/>
          <a:lstStyle>
            <a:lvl1pPr algn="ctr">
              <a:defRPr sz="1200">
                <a:solidFill>
                  <a:schemeClr val="tx1">
                    <a:tint val="75000"/>
                  </a:schemeClr>
                </a:solidFill>
              </a:defRPr>
            </a:lvl1pPr>
          </a:lstStyle>
          <a:p>
            <a:pPr lvl="0">
              <a:defRPr lang="ko-KR" altLang="en-US"/>
            </a:pPr>
            <a:endParaRPr lang="ko-KR" altLang="en-US"/>
          </a:p>
        </p:txBody>
      </p:sp>
      <p:sp>
        <p:nvSpPr>
          <p:cNvPr id="6" name="슬라이드 번호 개체 틀 5"/>
          <p:cNvSpPr>
            <a:spLocks noGrp="1"/>
          </p:cNvSpPr>
          <p:nvPr>
            <p:ph type="sldNum" sz="quarter" idx="4"/>
          </p:nvPr>
        </p:nvSpPr>
        <p:spPr>
          <a:xfrm>
            <a:off x="6553200" y="6356350"/>
            <a:ext cx="2133600" cy="365125"/>
          </a:xfrm>
          <a:prstGeom prst="rect">
            <a:avLst/>
          </a:prstGeom>
        </p:spPr>
        <p:txBody>
          <a:bodyPr vert="horz" lIns="91440" tIns="45720" rIns="91440" bIns="45720" anchor="ctr"/>
          <a:lstStyle>
            <a:lvl1pPr algn="r">
              <a:defRPr sz="1200">
                <a:solidFill>
                  <a:schemeClr val="tx1">
                    <a:tint val="75000"/>
                  </a:schemeClr>
                </a:solidFill>
              </a:defRPr>
            </a:lvl1pPr>
          </a:lstStyle>
          <a:p>
            <a:pPr lvl="0">
              <a:defRPr lang="ko-KR" altLang="en-US"/>
            </a:pPr>
            <a:fld id="{EFEE2245-E2DB-436C-A162-6D15504ADDD5}" type="slidenum">
              <a:rPr lang="ko-KR" altLang="en-US"/>
              <a:pPr lvl="0">
                <a:defRPr lang="ko-KR" altLang="en-US"/>
              </a:pPr>
              <a:t>‹#›</a:t>
            </a:fld>
            <a:endParaRPr lang="ko-KR" altLang="en-US"/>
          </a:p>
        </p:txBody>
      </p:sp>
      <p:cxnSp>
        <p:nvCxnSpPr>
          <p:cNvPr id="8" name="직선 연결선 7"/>
          <p:cNvCxnSpPr/>
          <p:nvPr userDrawn="1"/>
        </p:nvCxnSpPr>
        <p:spPr>
          <a:xfrm>
            <a:off x="2411760" y="548680"/>
            <a:ext cx="648072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rgbClr val="1B1760">
            <a:alpha val="91000"/>
          </a:srgbClr>
        </a:solidFill>
        <a:effectLst/>
      </p:bgPr>
    </p:bg>
    <p:spTree>
      <p:nvGrpSpPr>
        <p:cNvPr id="1" name=""/>
        <p:cNvGrpSpPr/>
        <p:nvPr/>
      </p:nvGrpSpPr>
      <p:grpSpPr>
        <a:xfrm>
          <a:off x="0" y="0"/>
          <a:ext cx="0" cy="0"/>
          <a:chOff x="0" y="0"/>
          <a:chExt cx="0" cy="0"/>
        </a:xfrm>
      </p:grpSpPr>
      <p:sp>
        <p:nvSpPr>
          <p:cNvPr id="2" name="TextBox 1"/>
          <p:cNvSpPr txBox="1"/>
          <p:nvPr/>
        </p:nvSpPr>
        <p:spPr>
          <a:xfrm>
            <a:off x="251520" y="1916832"/>
            <a:ext cx="8568954" cy="2110338"/>
          </a:xfrm>
          <a:prstGeom prst="rect">
            <a:avLst/>
          </a:prstGeom>
          <a:solidFill>
            <a:schemeClr val="bg1">
              <a:lumMod val="90000"/>
            </a:schemeClr>
          </a:solidFill>
        </p:spPr>
        <p:txBody>
          <a:bodyPr wrap="square">
            <a:spAutoFit/>
          </a:bodyPr>
          <a:lstStyle/>
          <a:p>
            <a:pPr algn="ctr">
              <a:lnSpc>
                <a:spcPct val="125000"/>
              </a:lnSpc>
              <a:defRPr lang="ko-KR" altLang="en-US"/>
            </a:pPr>
            <a:endParaRPr lang="en-US" altLang="ko-KR" sz="700" b="1">
              <a:solidFill>
                <a:srgbClr val="1B1760"/>
              </a:solidFill>
              <a:latin typeface="Candara"/>
            </a:endParaRPr>
          </a:p>
          <a:p>
            <a:pPr algn="ctr">
              <a:lnSpc>
                <a:spcPct val="125000"/>
              </a:lnSpc>
              <a:defRPr lang="ko-KR" altLang="en-US"/>
            </a:pPr>
            <a:r>
              <a:rPr lang="en-US" altLang="ko-KR" sz="4100" b="1">
                <a:solidFill>
                  <a:srgbClr val="1B1760"/>
                </a:solidFill>
                <a:latin typeface="Candara"/>
              </a:rPr>
              <a:t>Irreversible climate change </a:t>
            </a:r>
          </a:p>
          <a:p>
            <a:pPr algn="ctr">
              <a:lnSpc>
                <a:spcPct val="125000"/>
              </a:lnSpc>
              <a:defRPr lang="ko-KR" altLang="en-US"/>
            </a:pPr>
            <a:r>
              <a:rPr lang="en-US" altLang="ko-KR" sz="4100" b="1">
                <a:solidFill>
                  <a:srgbClr val="1B1760"/>
                </a:solidFill>
                <a:latin typeface="Candara"/>
              </a:rPr>
              <a:t>due to carbon dioxide emissions</a:t>
            </a:r>
          </a:p>
          <a:p>
            <a:pPr algn="ctr">
              <a:lnSpc>
                <a:spcPct val="125000"/>
              </a:lnSpc>
              <a:defRPr lang="ko-KR" altLang="en-US"/>
            </a:pPr>
            <a:endParaRPr lang="en-US" altLang="ko-KR" sz="1700" b="1">
              <a:solidFill>
                <a:srgbClr val="1B1760"/>
              </a:solidFill>
              <a:latin typeface="Candara"/>
            </a:endParaRPr>
          </a:p>
        </p:txBody>
      </p:sp>
      <p:sp>
        <p:nvSpPr>
          <p:cNvPr id="3" name="TextBox 2"/>
          <p:cNvSpPr txBox="1"/>
          <p:nvPr/>
        </p:nvSpPr>
        <p:spPr>
          <a:xfrm>
            <a:off x="5652120" y="4869160"/>
            <a:ext cx="3384376" cy="1762526"/>
          </a:xfrm>
          <a:prstGeom prst="rect">
            <a:avLst/>
          </a:prstGeom>
          <a:noFill/>
        </p:spPr>
        <p:txBody>
          <a:bodyPr wrap="square">
            <a:spAutoFit/>
          </a:bodyPr>
          <a:lstStyle/>
          <a:p>
            <a:pPr>
              <a:lnSpc>
                <a:spcPct val="125000"/>
              </a:lnSpc>
              <a:defRPr lang="ko-KR" altLang="en-US"/>
            </a:pPr>
            <a:r>
              <a:rPr lang="en-US" altLang="ko-KR" sz="2200" b="1">
                <a:solidFill>
                  <a:schemeClr val="bg1">
                    <a:lumMod val="80000"/>
                  </a:schemeClr>
                </a:solidFill>
                <a:latin typeface="Candara"/>
              </a:rPr>
              <a:t>GE13-A</a:t>
            </a:r>
          </a:p>
          <a:p>
            <a:pPr>
              <a:lnSpc>
                <a:spcPct val="125000"/>
              </a:lnSpc>
              <a:defRPr lang="ko-KR" altLang="en-US"/>
            </a:pPr>
            <a:r>
              <a:rPr lang="en-US" altLang="ko-KR" sz="2200" b="1">
                <a:solidFill>
                  <a:schemeClr val="bg1">
                    <a:lumMod val="80000"/>
                  </a:schemeClr>
                </a:solidFill>
                <a:latin typeface="Candara"/>
              </a:rPr>
              <a:t>  0806079 Han, su yoen   </a:t>
            </a:r>
          </a:p>
          <a:p>
            <a:pPr>
              <a:lnSpc>
                <a:spcPct val="125000"/>
              </a:lnSpc>
              <a:defRPr lang="ko-KR" altLang="en-US"/>
            </a:pPr>
            <a:r>
              <a:rPr lang="en-US" altLang="ko-KR" sz="2200" b="1">
                <a:solidFill>
                  <a:schemeClr val="bg1">
                    <a:lumMod val="80000"/>
                  </a:schemeClr>
                </a:solidFill>
                <a:latin typeface="Candara"/>
              </a:rPr>
              <a:t>  0906073 Jung, so young</a:t>
            </a:r>
          </a:p>
          <a:p>
            <a:pPr>
              <a:lnSpc>
                <a:spcPct val="125000"/>
              </a:lnSpc>
              <a:defRPr lang="ko-KR" altLang="en-US"/>
            </a:pPr>
            <a:r>
              <a:rPr lang="en-US" altLang="ko-KR" sz="2200" b="1">
                <a:solidFill>
                  <a:schemeClr val="bg1">
                    <a:lumMod val="80000"/>
                  </a:schemeClr>
                </a:solidFill>
                <a:latin typeface="Candara"/>
              </a:rPr>
              <a:t>  1006024 Baek, seo hee    </a:t>
            </a:r>
          </a:p>
        </p:txBody>
      </p:sp>
      <p:sp>
        <p:nvSpPr>
          <p:cNvPr id="4" name="TextBox 2"/>
          <p:cNvSpPr txBox="1"/>
          <p:nvPr/>
        </p:nvSpPr>
        <p:spPr>
          <a:xfrm>
            <a:off x="179512" y="164674"/>
            <a:ext cx="5400600" cy="672038"/>
          </a:xfrm>
          <a:prstGeom prst="rect">
            <a:avLst/>
          </a:prstGeom>
          <a:noFill/>
        </p:spPr>
        <p:txBody>
          <a:bodyPr wrap="square">
            <a:spAutoFit/>
          </a:bodyPr>
          <a:lstStyle/>
          <a:p>
            <a:pPr>
              <a:defRPr lang="ko-KR" altLang="en-US"/>
            </a:pPr>
            <a:r>
              <a:rPr lang="en-US" altLang="ko-KR" sz="1900">
                <a:solidFill>
                  <a:schemeClr val="bg1">
                    <a:lumMod val="80000"/>
                  </a:schemeClr>
                </a:solidFill>
                <a:latin typeface="Candara"/>
              </a:rPr>
              <a:t>The Global Environment</a:t>
            </a:r>
          </a:p>
          <a:p>
            <a:pPr>
              <a:defRPr lang="ko-KR" altLang="en-US"/>
            </a:pPr>
            <a:r>
              <a:rPr lang="en-US" altLang="ko-KR" sz="1900">
                <a:solidFill>
                  <a:schemeClr val="bg1">
                    <a:lumMod val="80000"/>
                  </a:schemeClr>
                </a:solidFill>
                <a:latin typeface="Candara"/>
              </a:rPr>
              <a:t>Park, Seon Ki Prof.</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23220"/>
            </a:xfrm>
            <a:prstGeom prst="rect">
              <a:avLst/>
            </a:prstGeom>
            <a:noFill/>
          </p:spPr>
          <p:txBody>
            <a:bodyPr wrap="square">
              <a:spAutoFit/>
            </a:bodyPr>
            <a:lstStyle/>
            <a:p>
              <a:pPr algn="ctr">
                <a:defRPr lang="ko-KR" altLang="en-US"/>
              </a:pPr>
              <a:r>
                <a:rPr lang="en-US" altLang="ko-KR" sz="2800" b="1" dirty="0" smtClean="0">
                  <a:solidFill>
                    <a:schemeClr val="bg1"/>
                  </a:solidFill>
                </a:rPr>
                <a:t>Longevity of an Atmospheric CO2 perturbation</a:t>
              </a:r>
              <a:endParaRPr lang="en-US" altLang="ko-KR" sz="2800" b="1" dirty="0">
                <a:solidFill>
                  <a:schemeClr val="bg1"/>
                </a:solidFill>
              </a:endParaRPr>
            </a:p>
          </p:txBody>
        </p:sp>
      </p:grpSp>
      <p:pic>
        <p:nvPicPr>
          <p:cNvPr id="8" name="그림 7"/>
          <p:cNvPicPr>
            <a:picLocks noChangeAspect="1"/>
          </p:cNvPicPr>
          <p:nvPr/>
        </p:nvPicPr>
        <p:blipFill rotWithShape="1">
          <a:blip r:embed="rId2"/>
          <a:stretch>
            <a:fillRect/>
          </a:stretch>
        </p:blipFill>
        <p:spPr>
          <a:xfrm>
            <a:off x="285752" y="1317800"/>
            <a:ext cx="4214810" cy="2690304"/>
          </a:xfrm>
          <a:prstGeom prst="rect">
            <a:avLst/>
          </a:prstGeom>
        </p:spPr>
      </p:pic>
      <p:pic>
        <p:nvPicPr>
          <p:cNvPr id="12" name="그림 11"/>
          <p:cNvPicPr>
            <a:picLocks noChangeAspect="1"/>
          </p:cNvPicPr>
          <p:nvPr/>
        </p:nvPicPr>
        <p:blipFill rotWithShape="1">
          <a:blip r:embed="rId3"/>
          <a:stretch>
            <a:fillRect/>
          </a:stretch>
        </p:blipFill>
        <p:spPr>
          <a:xfrm>
            <a:off x="4643438" y="1357298"/>
            <a:ext cx="4214841" cy="2669029"/>
          </a:xfrm>
          <a:prstGeom prst="rect">
            <a:avLst/>
          </a:prstGeom>
        </p:spPr>
      </p:pic>
      <p:sp>
        <p:nvSpPr>
          <p:cNvPr id="13" name="TextBox 12"/>
          <p:cNvSpPr txBox="1"/>
          <p:nvPr/>
        </p:nvSpPr>
        <p:spPr>
          <a:xfrm>
            <a:off x="428612" y="4786322"/>
            <a:ext cx="8286776" cy="1323439"/>
          </a:xfrm>
          <a:prstGeom prst="rect">
            <a:avLst/>
          </a:prstGeom>
          <a:noFill/>
        </p:spPr>
        <p:txBody>
          <a:bodyPr wrap="square" rtlCol="0">
            <a:spAutoFit/>
          </a:bodyPr>
          <a:lstStyle/>
          <a:p>
            <a:pPr algn="ctr"/>
            <a:r>
              <a:rPr lang="en-US" altLang="ko-KR" sz="2000" dirty="0" smtClean="0"/>
              <a:t>The atmospheric temperature increases caused by rising carbon dioxide concentrations are </a:t>
            </a:r>
            <a:r>
              <a:rPr lang="en-US" altLang="ko-KR" sz="2000" dirty="0" smtClean="0">
                <a:solidFill>
                  <a:srgbClr val="FF5050"/>
                </a:solidFill>
              </a:rPr>
              <a:t>not expected to decrease significantly</a:t>
            </a:r>
            <a:r>
              <a:rPr lang="en-US" altLang="ko-KR" sz="2000" dirty="0" smtClean="0"/>
              <a:t> </a:t>
            </a:r>
            <a:r>
              <a:rPr lang="en-US" altLang="ko-KR" sz="2000" dirty="0" smtClean="0">
                <a:solidFill>
                  <a:schemeClr val="accent5"/>
                </a:solidFill>
              </a:rPr>
              <a:t>even if carbon emissions were to completely cease.</a:t>
            </a:r>
          </a:p>
          <a:p>
            <a:pPr algn="ctr"/>
            <a:endParaRPr lang="ko-KR" altLang="en-US" sz="20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23220"/>
            </a:xfrm>
            <a:prstGeom prst="rect">
              <a:avLst/>
            </a:prstGeom>
            <a:noFill/>
          </p:spPr>
          <p:txBody>
            <a:bodyPr wrap="square">
              <a:spAutoFit/>
            </a:bodyPr>
            <a:lstStyle/>
            <a:p>
              <a:pPr algn="ctr">
                <a:defRPr lang="ko-KR" altLang="en-US"/>
              </a:pPr>
              <a:r>
                <a:rPr lang="en-US" altLang="ko-KR" sz="2800" b="1" dirty="0" smtClean="0">
                  <a:solidFill>
                    <a:schemeClr val="bg1"/>
                  </a:solidFill>
                </a:rPr>
                <a:t>Longevity of an Atmospheric CO2 perturbation</a:t>
              </a:r>
              <a:endParaRPr lang="en-US" altLang="ko-KR" sz="2800" b="1" dirty="0">
                <a:solidFill>
                  <a:schemeClr val="bg1"/>
                </a:solidFill>
              </a:endParaRPr>
            </a:p>
          </p:txBody>
        </p:sp>
      </p:grpSp>
      <p:pic>
        <p:nvPicPr>
          <p:cNvPr id="1026" name="Picture 2"/>
          <p:cNvPicPr>
            <a:picLocks noChangeAspect="1" noChangeArrowheads="1"/>
          </p:cNvPicPr>
          <p:nvPr/>
        </p:nvPicPr>
        <p:blipFill>
          <a:blip r:embed="rId2"/>
          <a:srcRect l="2959" t="6767" r="5325" b="21804"/>
          <a:stretch>
            <a:fillRect/>
          </a:stretch>
        </p:blipFill>
        <p:spPr bwMode="auto">
          <a:xfrm>
            <a:off x="-32" y="2428868"/>
            <a:ext cx="4429156" cy="2714644"/>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r="3227"/>
          <a:stretch>
            <a:fillRect/>
          </a:stretch>
        </p:blipFill>
        <p:spPr bwMode="auto">
          <a:xfrm>
            <a:off x="4857783" y="857232"/>
            <a:ext cx="4286217" cy="2905125"/>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r="2229"/>
          <a:stretch>
            <a:fillRect/>
          </a:stretch>
        </p:blipFill>
        <p:spPr bwMode="auto">
          <a:xfrm>
            <a:off x="4772026" y="3829050"/>
            <a:ext cx="4386277" cy="302895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0" y="188630"/>
            <a:ext cx="9144000" cy="648082"/>
            <a:chOff x="0" y="188629"/>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7" y="188629"/>
              <a:ext cx="2160242" cy="514315"/>
            </a:xfrm>
            <a:prstGeom prst="rect">
              <a:avLst/>
            </a:prstGeom>
            <a:noFill/>
          </p:spPr>
          <p:txBody>
            <a:bodyPr wrap="square">
              <a:spAutoFit/>
            </a:bodyPr>
            <a:lstStyle/>
            <a:p>
              <a:pPr algn="ctr">
                <a:defRPr lang="ko-KR" altLang="en-US"/>
              </a:pPr>
              <a:r>
                <a:rPr lang="en-US" altLang="ko-KR" sz="2800" b="1">
                  <a:solidFill>
                    <a:schemeClr val="bg1"/>
                  </a:solidFill>
                </a:rPr>
                <a:t>Longevity of an Atmospheric CO</a:t>
              </a:r>
              <a:r>
                <a:rPr lang="en-US" altLang="ko-KR" sz="2800" b="1" baseline="-24000">
                  <a:solidFill>
                    <a:schemeClr val="bg1"/>
                  </a:solidFill>
                </a:rPr>
                <a:t>2</a:t>
              </a:r>
              <a:r>
                <a:rPr lang="en-US" altLang="ko-KR" sz="2800" b="1">
                  <a:solidFill>
                    <a:schemeClr val="bg1"/>
                  </a:solidFill>
                </a:rPr>
                <a:t> perturbation</a:t>
              </a:r>
            </a:p>
          </p:txBody>
        </p:sp>
      </p:grpSp>
      <p:pic>
        <p:nvPicPr>
          <p:cNvPr id="12" name="그림 11"/>
          <p:cNvPicPr>
            <a:picLocks noChangeAspect="1"/>
          </p:cNvPicPr>
          <p:nvPr/>
        </p:nvPicPr>
        <p:blipFill rotWithShape="1">
          <a:blip r:embed="rId2"/>
          <a:stretch>
            <a:fillRect/>
          </a:stretch>
        </p:blipFill>
        <p:spPr>
          <a:xfrm>
            <a:off x="1077491" y="1623001"/>
            <a:ext cx="6989018" cy="4092015"/>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0" y="1916832"/>
            <a:ext cx="9144000" cy="216024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4" name="TextBox 3"/>
          <p:cNvSpPr txBox="1"/>
          <p:nvPr/>
        </p:nvSpPr>
        <p:spPr>
          <a:xfrm>
            <a:off x="2339751" y="2276872"/>
            <a:ext cx="6624736" cy="1433691"/>
          </a:xfrm>
          <a:prstGeom prst="rect">
            <a:avLst/>
          </a:prstGeom>
          <a:noFill/>
        </p:spPr>
        <p:txBody>
          <a:bodyPr wrap="square">
            <a:spAutoFit/>
          </a:bodyPr>
          <a:lstStyle/>
          <a:p>
            <a:pPr lvl="0">
              <a:defRPr lang="ko-KR" altLang="en-US"/>
            </a:pPr>
            <a:r>
              <a:rPr lang="en-US" altLang="ko-KR" sz="4400" b="1">
                <a:solidFill>
                  <a:schemeClr val="bg1"/>
                </a:solidFill>
              </a:rPr>
              <a:t>Irreversible </a:t>
            </a:r>
          </a:p>
          <a:p>
            <a:pPr lvl="0">
              <a:defRPr lang="ko-KR" altLang="en-US"/>
            </a:pPr>
            <a:r>
              <a:rPr lang="en-US" altLang="ko-KR" sz="4400" b="1">
                <a:solidFill>
                  <a:schemeClr val="bg1"/>
                </a:solidFill>
              </a:rPr>
              <a:t>		Climate Change</a:t>
            </a:r>
          </a:p>
        </p:txBody>
      </p:sp>
      <p:sp>
        <p:nvSpPr>
          <p:cNvPr id="6" name="직사각형 5"/>
          <p:cNvSpPr txBox="1"/>
          <p:nvPr/>
        </p:nvSpPr>
        <p:spPr>
          <a:xfrm>
            <a:off x="4932040" y="4398214"/>
            <a:ext cx="4032448" cy="1767090"/>
          </a:xfrm>
          <a:prstGeom prst="rect">
            <a:avLst/>
          </a:prstGeom>
        </p:spPr>
        <p:txBody>
          <a:bodyPr wrap="square">
            <a:spAutoFit/>
          </a:bodyPr>
          <a:lstStyle/>
          <a:p>
            <a:pPr>
              <a:buFont typeface="Wingdings"/>
              <a:buNone/>
              <a:defRPr lang="ko-KR" altLang="en-US"/>
            </a:pPr>
            <a:r>
              <a:rPr lang="ko-KR" altLang="en-US" sz="2200" b="1">
                <a:solidFill>
                  <a:schemeClr val="bg1">
                    <a:lumMod val="50000"/>
                  </a:schemeClr>
                </a:solidFill>
              </a:rPr>
              <a:t>▶</a:t>
            </a:r>
            <a:r>
              <a:rPr lang="en-US" altLang="ko-KR" sz="2200" b="1">
                <a:solidFill>
                  <a:schemeClr val="bg1">
                    <a:lumMod val="50000"/>
                  </a:schemeClr>
                </a:solidFill>
              </a:rPr>
              <a:t> Atmospheric Warming</a:t>
            </a:r>
          </a:p>
          <a:p>
            <a:pPr>
              <a:buFont typeface="Wingdings"/>
              <a:buChar char="Ø"/>
              <a:defRPr lang="ko-KR" altLang="en-US"/>
            </a:pPr>
            <a:endParaRPr lang="en-US" altLang="ko-KR" sz="2200" b="1">
              <a:solidFill>
                <a:schemeClr val="bg1">
                  <a:lumMod val="50000"/>
                </a:schemeClr>
              </a:solidFill>
            </a:endParaRPr>
          </a:p>
          <a:p>
            <a:pPr>
              <a:buFont typeface="Wingdings"/>
              <a:buNone/>
              <a:defRPr lang="ko-KR" altLang="en-US"/>
            </a:pPr>
            <a:r>
              <a:rPr lang="ko-KR" altLang="en-US" sz="2200" b="1">
                <a:solidFill>
                  <a:schemeClr val="bg1">
                    <a:lumMod val="50000"/>
                  </a:schemeClr>
                </a:solidFill>
              </a:rPr>
              <a:t>▶</a:t>
            </a:r>
            <a:r>
              <a:rPr lang="en-US" altLang="ko-KR" sz="2200" b="1">
                <a:solidFill>
                  <a:schemeClr val="bg1">
                    <a:lumMod val="50000"/>
                  </a:schemeClr>
                </a:solidFill>
              </a:rPr>
              <a:t> Precipitation Changes</a:t>
            </a:r>
          </a:p>
          <a:p>
            <a:pPr>
              <a:buFont typeface="Wingdings"/>
              <a:buChar char="Ø"/>
              <a:defRPr lang="ko-KR" altLang="en-US"/>
            </a:pPr>
            <a:endParaRPr lang="en-US" altLang="ko-KR" sz="2200" b="1">
              <a:solidFill>
                <a:schemeClr val="bg1">
                  <a:lumMod val="50000"/>
                </a:schemeClr>
              </a:solidFill>
            </a:endParaRPr>
          </a:p>
          <a:p>
            <a:pPr>
              <a:buFont typeface="Wingdings"/>
              <a:buNone/>
              <a:defRPr lang="ko-KR" altLang="en-US"/>
            </a:pPr>
            <a:r>
              <a:rPr lang="en-US" altLang="ko-KR" sz="2200" b="1">
                <a:solidFill>
                  <a:schemeClr val="bg1">
                    <a:lumMod val="50000"/>
                  </a:schemeClr>
                </a:solidFill>
              </a:rPr>
              <a:t>▶ Sea Level Rise</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64348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Atmospheric Warming</a:t>
            </a:r>
            <a:endParaRPr lang="ko-KR" altLang="en-US" sz="36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Atmospheric Warming</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3"/>
              <a:ext cx="2160243" cy="729196"/>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grpSp>
        <p:nvGrpSpPr>
          <p:cNvPr id="13" name="그룹 12"/>
          <p:cNvGrpSpPr/>
          <p:nvPr/>
        </p:nvGrpSpPr>
        <p:grpSpPr>
          <a:xfrm>
            <a:off x="539552" y="1412776"/>
            <a:ext cx="7992888" cy="3312368"/>
            <a:chOff x="539552" y="1412776"/>
            <a:chExt cx="7570415" cy="2286000"/>
          </a:xfrm>
        </p:grpSpPr>
        <p:pic>
          <p:nvPicPr>
            <p:cNvPr id="8" name="그림 7"/>
            <p:cNvPicPr>
              <a:picLocks noChangeAspect="1"/>
            </p:cNvPicPr>
            <p:nvPr/>
          </p:nvPicPr>
          <p:blipFill rotWithShape="1">
            <a:blip r:embed="rId3"/>
            <a:stretch>
              <a:fillRect/>
            </a:stretch>
          </p:blipFill>
          <p:spPr>
            <a:xfrm>
              <a:off x="539552" y="1412776"/>
              <a:ext cx="3581400" cy="2286000"/>
            </a:xfrm>
            <a:prstGeom prst="rect">
              <a:avLst/>
            </a:prstGeom>
          </p:spPr>
        </p:pic>
        <p:pic>
          <p:nvPicPr>
            <p:cNvPr id="9" name="그림 8"/>
            <p:cNvPicPr>
              <a:picLocks noChangeAspect="1"/>
            </p:cNvPicPr>
            <p:nvPr/>
          </p:nvPicPr>
          <p:blipFill rotWithShape="1">
            <a:blip r:embed="rId4"/>
            <a:stretch>
              <a:fillRect/>
            </a:stretch>
          </p:blipFill>
          <p:spPr>
            <a:xfrm>
              <a:off x="4499992" y="1412776"/>
              <a:ext cx="3609975" cy="2286000"/>
            </a:xfrm>
            <a:prstGeom prst="rect">
              <a:avLst/>
            </a:prstGeom>
          </p:spPr>
        </p:pic>
      </p:grpSp>
      <p:sp>
        <p:nvSpPr>
          <p:cNvPr id="6" name="타원 5"/>
          <p:cNvSpPr/>
          <p:nvPr/>
        </p:nvSpPr>
        <p:spPr>
          <a:xfrm>
            <a:off x="1547664" y="1743670"/>
            <a:ext cx="679869" cy="57606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cxnSp>
        <p:nvCxnSpPr>
          <p:cNvPr id="12" name="직선 연결선 11"/>
          <p:cNvCxnSpPr/>
          <p:nvPr/>
        </p:nvCxnSpPr>
        <p:spPr>
          <a:xfrm flipH="1">
            <a:off x="2074613" y="1916832"/>
            <a:ext cx="1224136"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539552" y="5085184"/>
            <a:ext cx="7992887" cy="1094636"/>
          </a:xfrm>
          <a:prstGeom prst="rect">
            <a:avLst/>
          </a:prstGeom>
          <a:noFill/>
        </p:spPr>
        <p:txBody>
          <a:bodyPr vert="horz" wrap="square" lIns="91440" tIns="45720" rIns="91440" bIns="45720" anchor="t">
            <a:spAutoFit/>
          </a:bodyPr>
          <a:lstStyle/>
          <a:p>
            <a:pPr>
              <a:defRPr lang="ko-KR" altLang="en-US"/>
            </a:pPr>
            <a:r>
              <a:rPr lang="en-US" altLang="ko-KR" sz="2200" b="1"/>
              <a:t>Global average temperatures </a:t>
            </a:r>
            <a:r>
              <a:rPr lang="en-US" altLang="ko-KR" sz="2200"/>
              <a:t>increase while CO</a:t>
            </a:r>
            <a:r>
              <a:rPr lang="en-US" altLang="ko-KR" sz="2200" baseline="-24000">
                <a:solidFill>
                  <a:schemeClr val="tx1"/>
                </a:solidFill>
              </a:rPr>
              <a:t>2</a:t>
            </a:r>
            <a:r>
              <a:rPr lang="en-US" altLang="ko-KR" sz="2200"/>
              <a:t> is increasing and then remain approximately constant until the end of the millennium despite </a:t>
            </a:r>
            <a:r>
              <a:rPr lang="en-US" altLang="ko-KR" sz="2200">
                <a:solidFill>
                  <a:srgbClr val="FF0000"/>
                </a:solidFill>
              </a:rPr>
              <a:t>zero</a:t>
            </a:r>
            <a:r>
              <a:rPr lang="en-US" altLang="ko-KR" sz="2200"/>
              <a:t> further emissions.</a:t>
            </a:r>
            <a:endParaRPr lang="ko-KR" altLang="en-US" sz="22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iterate>
                                    <p:tmPct val="10000"/>
                                  </p:iterate>
                                  <p:childTnLst>
                                    <p:set>
                                      <p:cBhvr>
                                        <p:cTn id="6" dur="1" fill="hold">
                                          <p:stCondLst>
                                            <p:cond delay="0"/>
                                          </p:stCondLst>
                                        </p:cTn>
                                        <p:tgtEl>
                                          <p:spTgt spid="6"/>
                                        </p:tgtEl>
                                        <p:attrNameLst>
                                          <p:attrName>style.visibility</p:attrName>
                                        </p:attrNameLst>
                                      </p:cBhvr>
                                      <p:to>
                                        <p:strVal val="visible"/>
                                      </p:to>
                                    </p:set>
                                    <p:animEffect transition="in" filter="fade">
                                      <p:cBhvr>
                                        <p:cTn id="7" dur="1000" fill="hold">
                                          <p:stCondLst>
                                            <p:cond delay="0"/>
                                          </p:stCondLst>
                                        </p:cTn>
                                        <p:tgtEl>
                                          <p:spTgt spid="6"/>
                                        </p:tgtEl>
                                      </p:cBhvr>
                                    </p:animEffect>
                                    <p:anim calcmode="lin" valueType="num">
                                      <p:cBhvr>
                                        <p:cTn id="8" dur="1000" fill="hold">
                                          <p:stCondLst>
                                            <p:cond delay="0"/>
                                          </p:stCondLst>
                                        </p:cTn>
                                        <p:tgtEl>
                                          <p:spTgt spid="6"/>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1000" fill="hold">
                                          <p:stCondLst>
                                            <p:cond delay="0"/>
                                          </p:stCondLst>
                                        </p:cTn>
                                        <p:tgtEl>
                                          <p:spTgt spid="12"/>
                                        </p:tgtEl>
                                      </p:cBhvr>
                                    </p:animEffect>
                                    <p:anim calcmode="lin" valueType="num">
                                      <p:cBhvr>
                                        <p:cTn id="15" dur="1000" fill="hold">
                                          <p:stCondLst>
                                            <p:cond delay="0"/>
                                          </p:stCondLst>
                                        </p:cTn>
                                        <p:tgtEl>
                                          <p:spTgt spid="12"/>
                                        </p:tgtEl>
                                        <p:attrNameLst>
                                          <p:attrName>ppt_x</p:attrName>
                                        </p:attrNameLst>
                                      </p:cBhvr>
                                      <p:tavLst>
                                        <p:tav tm="0">
                                          <p:val>
                                            <p:strVal val="#ppt_x"/>
                                          </p:val>
                                        </p:tav>
                                        <p:tav tm="100000">
                                          <p:val>
                                            <p:strVal val="#ppt_x"/>
                                          </p:val>
                                        </p:tav>
                                      </p:tavLst>
                                    </p:anim>
                                    <p:anim calcmode="lin" valueType="num">
                                      <p:cBhvr>
                                        <p:cTn id="16" dur="1000" fill="hold">
                                          <p:stCondLst>
                                            <p:cond delay="0"/>
                                          </p:stCondLst>
                                        </p:cTn>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Atmospheric Warming</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3"/>
              <a:ext cx="2160243" cy="729196"/>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7" name="그림 6"/>
          <p:cNvPicPr>
            <a:picLocks noChangeAspect="1"/>
          </p:cNvPicPr>
          <p:nvPr/>
        </p:nvPicPr>
        <p:blipFill rotWithShape="1">
          <a:blip r:embed="rId3"/>
          <a:stretch>
            <a:fillRect/>
          </a:stretch>
        </p:blipFill>
        <p:spPr>
          <a:xfrm>
            <a:off x="179512" y="1052736"/>
            <a:ext cx="8964488" cy="4248472"/>
          </a:xfrm>
          <a:prstGeom prst="rect">
            <a:avLst/>
          </a:prstGeom>
        </p:spPr>
      </p:pic>
      <p:grpSp>
        <p:nvGrpSpPr>
          <p:cNvPr id="12" name="그룹 11"/>
          <p:cNvGrpSpPr/>
          <p:nvPr/>
        </p:nvGrpSpPr>
        <p:grpSpPr>
          <a:xfrm>
            <a:off x="5004048" y="836712"/>
            <a:ext cx="3240360" cy="720080"/>
            <a:chOff x="467544" y="5445224"/>
            <a:chExt cx="3240360" cy="720080"/>
          </a:xfrm>
          <a:noFill/>
        </p:grpSpPr>
        <p:sp>
          <p:nvSpPr>
            <p:cNvPr id="8" name="TextBox 7"/>
            <p:cNvSpPr txBox="1"/>
            <p:nvPr/>
          </p:nvSpPr>
          <p:spPr>
            <a:xfrm>
              <a:off x="467544" y="5445224"/>
              <a:ext cx="3240360" cy="694908"/>
            </a:xfrm>
            <a:prstGeom prst="rect">
              <a:avLst/>
            </a:prstGeom>
            <a:solidFill>
              <a:schemeClr val="bg1"/>
            </a:solidFill>
          </p:spPr>
          <p:txBody>
            <a:bodyPr wrap="square">
              <a:spAutoFit/>
            </a:bodyPr>
            <a:lstStyle/>
            <a:p>
              <a:pPr lvl="0">
                <a:defRPr lang="ko-KR" altLang="en-US"/>
              </a:pPr>
              <a:r>
                <a:rPr lang="en-US" altLang="ko-KR" sz="2000"/>
                <a:t>the ratio of actual and equilibrium temperatures </a:t>
              </a:r>
              <a:endParaRPr lang="ko-KR" altLang="en-US" sz="2000"/>
            </a:p>
          </p:txBody>
        </p:sp>
        <p:sp>
          <p:nvSpPr>
            <p:cNvPr id="10" name="사각형 설명선 9"/>
            <p:cNvSpPr/>
            <p:nvPr/>
          </p:nvSpPr>
          <p:spPr>
            <a:xfrm>
              <a:off x="467544" y="5445224"/>
              <a:ext cx="3240360" cy="720080"/>
            </a:xfrm>
            <a:prstGeom prst="wedgeRectCallout">
              <a:avLst>
                <a:gd name="adj1" fmla="val -4290"/>
                <a:gd name="adj2" fmla="val 112172"/>
              </a:avLst>
            </a:prstGeom>
            <a:grpFill/>
            <a:ln w="476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grpSp>
        <p:nvGrpSpPr>
          <p:cNvPr id="14" name="그룹 13"/>
          <p:cNvGrpSpPr/>
          <p:nvPr/>
        </p:nvGrpSpPr>
        <p:grpSpPr>
          <a:xfrm>
            <a:off x="5004048" y="5445224"/>
            <a:ext cx="3672408" cy="1152128"/>
            <a:chOff x="755576" y="5301208"/>
            <a:chExt cx="3672408" cy="1152128"/>
          </a:xfrm>
        </p:grpSpPr>
        <p:sp>
          <p:nvSpPr>
            <p:cNvPr id="9" name="TextBox 8"/>
            <p:cNvSpPr txBox="1"/>
            <p:nvPr/>
          </p:nvSpPr>
          <p:spPr>
            <a:xfrm>
              <a:off x="755576" y="5373216"/>
              <a:ext cx="3672408" cy="957862"/>
            </a:xfrm>
            <a:prstGeom prst="rect">
              <a:avLst/>
            </a:prstGeom>
            <a:noFill/>
          </p:spPr>
          <p:txBody>
            <a:bodyPr vert="horz" wrap="square" lIns="91440" tIns="45720" rIns="91440" bIns="45720" anchor="t">
              <a:spAutoFit/>
            </a:bodyPr>
            <a:lstStyle/>
            <a:p>
              <a:pPr lvl="0">
                <a:defRPr lang="ko-KR" altLang="en-US"/>
              </a:pPr>
              <a:r>
                <a:rPr lang="en-US" altLang="ko-KR" sz="1900"/>
                <a:t>the ratio of actual warming to the equilibrium temperature for the peak CO</a:t>
              </a:r>
              <a:r>
                <a:rPr lang="en-US" altLang="ko-KR" sz="1900" baseline="-24000">
                  <a:solidFill>
                    <a:schemeClr val="tx1"/>
                  </a:solidFill>
                </a:rPr>
                <a:t>2</a:t>
              </a:r>
              <a:r>
                <a:rPr lang="en-US" altLang="ko-KR" sz="1900"/>
                <a:t> concentration</a:t>
              </a:r>
              <a:endParaRPr lang="ko-KR" altLang="en-US" sz="1900"/>
            </a:p>
          </p:txBody>
        </p:sp>
        <p:sp>
          <p:nvSpPr>
            <p:cNvPr id="13" name="사각형 설명선 12"/>
            <p:cNvSpPr/>
            <p:nvPr/>
          </p:nvSpPr>
          <p:spPr>
            <a:xfrm>
              <a:off x="755576" y="5301208"/>
              <a:ext cx="3672408" cy="1152128"/>
            </a:xfrm>
            <a:prstGeom prst="wedgeRectCallout">
              <a:avLst>
                <a:gd name="adj1" fmla="val -22946"/>
                <a:gd name="adj2" fmla="val -141544"/>
              </a:avLst>
            </a:prstGeom>
            <a:noFill/>
            <a:ln w="444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fill="hold">
                                          <p:stCondLst>
                                            <p:cond delay="0"/>
                                          </p:stCondLst>
                                        </p:cTn>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fill="hold">
                                          <p:stCondLst>
                                            <p:cond delay="0"/>
                                          </p:stCondLst>
                                        </p:cTn>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115783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Precipitation Changes</a:t>
            </a:r>
          </a:p>
          <a:p>
            <a:pPr algn="r">
              <a:defRPr lang="ko-KR" altLang="en-US"/>
            </a:pPr>
            <a:endParaRPr lang="ko-KR" altLang="en-US" sz="34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Precipitation Changes</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3"/>
              <a:ext cx="2160243" cy="729196"/>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sp>
        <p:nvSpPr>
          <p:cNvPr id="6" name="TextBox 5"/>
          <p:cNvSpPr txBox="1"/>
          <p:nvPr/>
        </p:nvSpPr>
        <p:spPr>
          <a:xfrm>
            <a:off x="683568" y="1432502"/>
            <a:ext cx="7488832" cy="451543"/>
          </a:xfrm>
          <a:prstGeom prst="rect">
            <a:avLst/>
          </a:prstGeom>
          <a:noFill/>
        </p:spPr>
        <p:txBody>
          <a:bodyPr wrap="square">
            <a:spAutoFit/>
          </a:bodyPr>
          <a:lstStyle/>
          <a:p>
            <a:pPr lvl="0">
              <a:defRPr lang="ko-KR" altLang="en-US"/>
            </a:pPr>
            <a:r>
              <a:rPr lang="en-US" altLang="ko-KR" sz="2400" b="1"/>
              <a:t>By The Clausius–Clapeyron law</a:t>
            </a:r>
            <a:endParaRPr lang="ko-KR" altLang="en-US" sz="2400" b="1"/>
          </a:p>
        </p:txBody>
      </p:sp>
      <p:sp>
        <p:nvSpPr>
          <p:cNvPr id="9" name="TextBox 8"/>
          <p:cNvSpPr txBox="1"/>
          <p:nvPr/>
        </p:nvSpPr>
        <p:spPr>
          <a:xfrm>
            <a:off x="683568" y="2276872"/>
            <a:ext cx="5616624" cy="416798"/>
          </a:xfrm>
          <a:prstGeom prst="rect">
            <a:avLst/>
          </a:prstGeom>
          <a:noFill/>
        </p:spPr>
        <p:txBody>
          <a:bodyPr wrap="square">
            <a:spAutoFit/>
          </a:bodyPr>
          <a:lstStyle/>
          <a:p>
            <a:pPr lvl="0">
              <a:defRPr lang="ko-KR" altLang="en-US"/>
            </a:pPr>
            <a:r>
              <a:rPr lang="en-US" altLang="ko-KR" sz="2200"/>
              <a:t>Global temperature </a:t>
            </a:r>
            <a:r>
              <a:rPr lang="en-US" altLang="ko-KR"/>
              <a:t> </a:t>
            </a:r>
            <a:endParaRPr lang="ko-KR" altLang="en-US"/>
          </a:p>
        </p:txBody>
      </p:sp>
      <p:sp>
        <p:nvSpPr>
          <p:cNvPr id="11" name="TextBox 10"/>
          <p:cNvSpPr txBox="1"/>
          <p:nvPr/>
        </p:nvSpPr>
        <p:spPr>
          <a:xfrm>
            <a:off x="683568" y="2969767"/>
            <a:ext cx="6120680" cy="419228"/>
          </a:xfrm>
          <a:prstGeom prst="rect">
            <a:avLst/>
          </a:prstGeom>
          <a:noFill/>
        </p:spPr>
        <p:txBody>
          <a:bodyPr wrap="square">
            <a:spAutoFit/>
          </a:bodyPr>
          <a:lstStyle/>
          <a:p>
            <a:pPr lvl="0">
              <a:defRPr lang="ko-KR" altLang="en-US"/>
            </a:pPr>
            <a:r>
              <a:rPr lang="en-US" altLang="ko-KR" sz="2200"/>
              <a:t>Atmospheric water vapor concentrations</a:t>
            </a:r>
            <a:endParaRPr lang="ko-KR" altLang="en-US" sz="2200"/>
          </a:p>
        </p:txBody>
      </p:sp>
      <p:sp>
        <p:nvSpPr>
          <p:cNvPr id="13" name="위쪽 화살표 12"/>
          <p:cNvSpPr/>
          <p:nvPr/>
        </p:nvSpPr>
        <p:spPr>
          <a:xfrm>
            <a:off x="3376482" y="2276871"/>
            <a:ext cx="432048" cy="430887"/>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위쪽 화살표 13"/>
          <p:cNvSpPr/>
          <p:nvPr/>
        </p:nvSpPr>
        <p:spPr>
          <a:xfrm>
            <a:off x="6084168" y="2969766"/>
            <a:ext cx="432048" cy="430887"/>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5" name="TextBox 14"/>
          <p:cNvSpPr txBox="1"/>
          <p:nvPr/>
        </p:nvSpPr>
        <p:spPr>
          <a:xfrm>
            <a:off x="683568" y="3717030"/>
            <a:ext cx="6552728" cy="430887"/>
          </a:xfrm>
          <a:prstGeom prst="rect">
            <a:avLst/>
          </a:prstGeom>
          <a:noFill/>
        </p:spPr>
        <p:txBody>
          <a:bodyPr wrap="square">
            <a:spAutoFit/>
          </a:bodyPr>
          <a:lstStyle/>
          <a:p>
            <a:pPr lvl="0">
              <a:defRPr lang="ko-KR" altLang="en-US"/>
            </a:pPr>
            <a:r>
              <a:rPr lang="en-US" altLang="ko-KR" sz="2200"/>
              <a:t>Changes in water vapor transport</a:t>
            </a:r>
            <a:endParaRPr lang="ko-KR" altLang="en-US" sz="2200"/>
          </a:p>
        </p:txBody>
      </p:sp>
      <p:sp>
        <p:nvSpPr>
          <p:cNvPr id="16" name="위쪽 화살표 15"/>
          <p:cNvSpPr/>
          <p:nvPr/>
        </p:nvSpPr>
        <p:spPr>
          <a:xfrm>
            <a:off x="5220072" y="3717030"/>
            <a:ext cx="432048" cy="430887"/>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7" name="오른쪽 화살표 16"/>
          <p:cNvSpPr/>
          <p:nvPr/>
        </p:nvSpPr>
        <p:spPr>
          <a:xfrm>
            <a:off x="683568" y="4795446"/>
            <a:ext cx="918456" cy="360040"/>
          </a:xfrm>
          <a:prstGeom prst="right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9" name="TextBox 18"/>
          <p:cNvSpPr txBox="1"/>
          <p:nvPr/>
        </p:nvSpPr>
        <p:spPr>
          <a:xfrm>
            <a:off x="1835696" y="4724599"/>
            <a:ext cx="6192688" cy="1121846"/>
          </a:xfrm>
          <a:prstGeom prst="rect">
            <a:avLst/>
          </a:prstGeom>
          <a:noFill/>
        </p:spPr>
        <p:txBody>
          <a:bodyPr wrap="square">
            <a:spAutoFit/>
          </a:bodyPr>
          <a:lstStyle/>
          <a:p>
            <a:pPr lvl="0">
              <a:defRPr lang="ko-KR" altLang="en-US"/>
            </a:pPr>
            <a:r>
              <a:rPr lang="en-US" altLang="ko-KR" sz="2200"/>
              <a:t>The hydrologic cycle can hence be expected</a:t>
            </a:r>
          </a:p>
          <a:p>
            <a:pPr lvl="0">
              <a:defRPr lang="ko-KR" altLang="en-US"/>
            </a:pPr>
            <a:endParaRPr lang="en-US" altLang="ko-KR" sz="2200"/>
          </a:p>
          <a:p>
            <a:pPr lvl="0">
              <a:defRPr lang="ko-KR" altLang="en-US"/>
            </a:pPr>
            <a:r>
              <a:rPr lang="en-US" altLang="ko-KR" sz="2400"/>
              <a:t>Precipitation changes</a:t>
            </a:r>
            <a:endParaRPr lang="ko-KR" altLang="en-US" sz="2200"/>
          </a:p>
        </p:txBody>
      </p:sp>
      <p:sp>
        <p:nvSpPr>
          <p:cNvPr id="20" name="위쪽 화살표 19"/>
          <p:cNvSpPr/>
          <p:nvPr/>
        </p:nvSpPr>
        <p:spPr>
          <a:xfrm>
            <a:off x="5021850" y="5432485"/>
            <a:ext cx="432048" cy="430887"/>
          </a:xfrm>
          <a:prstGeom prst="upArrow">
            <a:avLst>
              <a:gd name="adj1" fmla="val 50000"/>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iterate>
                                    <p:tmPct val="10000"/>
                                  </p:iterate>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p:tmPct val="10000"/>
                                  </p:iterate>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iterate>
                                    <p:tmPct val="10000"/>
                                  </p:iterate>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iterate>
                                    <p:tmPct val="10000"/>
                                  </p:iterate>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6" grpId="0" animBg="1"/>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Precipitation Changes</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3"/>
              <a:ext cx="2160243" cy="729196"/>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026" name="Picture 2"/>
          <p:cNvPicPr>
            <a:picLocks noChangeAspect="1" noChangeArrowheads="1"/>
          </p:cNvPicPr>
          <p:nvPr/>
        </p:nvPicPr>
        <p:blipFill rotWithShape="1">
          <a:blip r:embed="rId3"/>
          <a:srcRect/>
          <a:stretch>
            <a:fillRect/>
          </a:stretch>
        </p:blipFill>
        <p:spPr>
          <a:xfrm>
            <a:off x="127351" y="1484784"/>
            <a:ext cx="8872252" cy="4248472"/>
          </a:xfrm>
          <a:prstGeom prst="rect">
            <a:avLst/>
          </a:prstGeom>
          <a:noFill/>
          <a:ln>
            <a:noFill/>
          </a:ln>
          <a:effectLst/>
        </p:spPr>
      </p:pic>
      <p:sp>
        <p:nvSpPr>
          <p:cNvPr id="7" name="오른쪽 화살표 6"/>
          <p:cNvSpPr/>
          <p:nvPr/>
        </p:nvSpPr>
        <p:spPr>
          <a:xfrm>
            <a:off x="7380312" y="1484784"/>
            <a:ext cx="360040" cy="144016"/>
          </a:xfrm>
          <a:prstGeom prst="rightArrow">
            <a:avLst>
              <a:gd name="adj1" fmla="val 50000"/>
              <a:gd name="adj2" fmla="val 50000"/>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fill="hold">
                                          <p:stCondLst>
                                            <p:cond delay="0"/>
                                          </p:stCondLst>
                                        </p:cTn>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그룹 5"/>
          <p:cNvGrpSpPr/>
          <p:nvPr/>
        </p:nvGrpSpPr>
        <p:grpSpPr>
          <a:xfrm>
            <a:off x="0" y="187200"/>
            <a:ext cx="2556000" cy="648000"/>
            <a:chOff x="0" y="187200"/>
            <a:chExt cx="2340000" cy="648000"/>
          </a:xfrm>
        </p:grpSpPr>
        <p:sp>
          <p:nvSpPr>
            <p:cNvPr id="4" name="직사각형 3"/>
            <p:cNvSpPr/>
            <p:nvPr/>
          </p:nvSpPr>
          <p:spPr>
            <a:xfrm>
              <a:off x="0" y="187200"/>
              <a:ext cx="2340000" cy="648000"/>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4" y="188638"/>
              <a:ext cx="2160244" cy="571457"/>
            </a:xfrm>
            <a:prstGeom prst="rect">
              <a:avLst/>
            </a:prstGeom>
            <a:noFill/>
          </p:spPr>
          <p:txBody>
            <a:bodyPr wrap="square">
              <a:spAutoFit/>
            </a:bodyPr>
            <a:lstStyle/>
            <a:p>
              <a:pPr algn="ctr">
                <a:defRPr lang="ko-KR" altLang="en-US"/>
              </a:pPr>
              <a:r>
                <a:rPr lang="en-US" altLang="ko-KR" sz="3200" b="1">
                  <a:solidFill>
                    <a:schemeClr val="bg1"/>
                  </a:solidFill>
                </a:rPr>
                <a:t>CONTENTS</a:t>
              </a:r>
            </a:p>
          </p:txBody>
        </p:sp>
      </p:grpSp>
      <p:sp>
        <p:nvSpPr>
          <p:cNvPr id="7" name="TextBox 6"/>
          <p:cNvSpPr txBox="1"/>
          <p:nvPr/>
        </p:nvSpPr>
        <p:spPr>
          <a:xfrm>
            <a:off x="2915816" y="2046699"/>
            <a:ext cx="4248472" cy="518954"/>
          </a:xfrm>
          <a:prstGeom prst="rect">
            <a:avLst/>
          </a:prstGeom>
          <a:noFill/>
        </p:spPr>
        <p:txBody>
          <a:bodyPr wrap="square">
            <a:spAutoFit/>
          </a:bodyPr>
          <a:lstStyle/>
          <a:p>
            <a:pPr lvl="0">
              <a:defRPr lang="ko-KR" altLang="en-US"/>
            </a:pPr>
            <a:r>
              <a:rPr lang="en-US" altLang="ko-KR" sz="2800" b="1">
                <a:solidFill>
                  <a:schemeClr val="bg1">
                    <a:lumMod val="75000"/>
                  </a:schemeClr>
                </a:solidFill>
              </a:rPr>
              <a:t>01 .</a:t>
            </a:r>
            <a:r>
              <a:rPr lang="en-US" altLang="ko-KR" sz="2800" b="1"/>
              <a:t> </a:t>
            </a:r>
            <a:r>
              <a:rPr lang="en-US" altLang="ko-KR" sz="2800" b="1">
                <a:solidFill>
                  <a:srgbClr val="1B1760"/>
                </a:solidFill>
              </a:rPr>
              <a:t>Introduction</a:t>
            </a:r>
          </a:p>
        </p:txBody>
      </p:sp>
      <p:sp>
        <p:nvSpPr>
          <p:cNvPr id="8" name="TextBox 7"/>
          <p:cNvSpPr txBox="1"/>
          <p:nvPr/>
        </p:nvSpPr>
        <p:spPr>
          <a:xfrm>
            <a:off x="2915816" y="3006806"/>
            <a:ext cx="5688632" cy="517389"/>
          </a:xfrm>
          <a:prstGeom prst="rect">
            <a:avLst/>
          </a:prstGeom>
          <a:noFill/>
        </p:spPr>
        <p:txBody>
          <a:bodyPr wrap="square">
            <a:spAutoFit/>
          </a:bodyPr>
          <a:lstStyle/>
          <a:p>
            <a:pPr lvl="0">
              <a:defRPr lang="ko-KR" altLang="en-US"/>
            </a:pPr>
            <a:r>
              <a:rPr lang="en-US" altLang="ko-KR" sz="2800" b="1">
                <a:solidFill>
                  <a:schemeClr val="bg1">
                    <a:lumMod val="75000"/>
                  </a:schemeClr>
                </a:solidFill>
              </a:rPr>
              <a:t>02 .</a:t>
            </a:r>
            <a:r>
              <a:rPr lang="en-US" altLang="ko-KR" sz="2800" b="1"/>
              <a:t> </a:t>
            </a:r>
            <a:r>
              <a:rPr lang="en-US" altLang="ko-KR" sz="2800" b="1">
                <a:solidFill>
                  <a:srgbClr val="1B1760"/>
                </a:solidFill>
              </a:rPr>
              <a:t>Irreversible Climate Change</a:t>
            </a:r>
          </a:p>
        </p:txBody>
      </p:sp>
      <p:sp>
        <p:nvSpPr>
          <p:cNvPr id="9" name="TextBox 8"/>
          <p:cNvSpPr txBox="1"/>
          <p:nvPr/>
        </p:nvSpPr>
        <p:spPr>
          <a:xfrm>
            <a:off x="2915816" y="3966913"/>
            <a:ext cx="4248472" cy="519307"/>
          </a:xfrm>
          <a:prstGeom prst="rect">
            <a:avLst/>
          </a:prstGeom>
          <a:noFill/>
        </p:spPr>
        <p:txBody>
          <a:bodyPr wrap="square">
            <a:spAutoFit/>
          </a:bodyPr>
          <a:lstStyle/>
          <a:p>
            <a:pPr lvl="0">
              <a:defRPr lang="ko-KR" altLang="en-US"/>
            </a:pPr>
            <a:r>
              <a:rPr lang="en-US" altLang="ko-KR" sz="2800" b="1">
                <a:solidFill>
                  <a:schemeClr val="bg1">
                    <a:lumMod val="75000"/>
                  </a:schemeClr>
                </a:solidFill>
              </a:rPr>
              <a:t>03 .</a:t>
            </a:r>
            <a:r>
              <a:rPr lang="en-US" altLang="ko-KR" sz="2800" b="1"/>
              <a:t> </a:t>
            </a:r>
            <a:r>
              <a:rPr lang="en-US" altLang="ko-KR" sz="2800" b="1">
                <a:solidFill>
                  <a:srgbClr val="1B1760"/>
                </a:solidFill>
              </a:rPr>
              <a:t>Conclusion</a:t>
            </a:r>
          </a:p>
        </p:txBody>
      </p:sp>
      <p:sp>
        <p:nvSpPr>
          <p:cNvPr id="10" name="TextBox 9"/>
          <p:cNvSpPr txBox="1"/>
          <p:nvPr/>
        </p:nvSpPr>
        <p:spPr>
          <a:xfrm>
            <a:off x="2915816" y="4927019"/>
            <a:ext cx="4248472" cy="519376"/>
          </a:xfrm>
          <a:prstGeom prst="rect">
            <a:avLst/>
          </a:prstGeom>
          <a:noFill/>
        </p:spPr>
        <p:txBody>
          <a:bodyPr wrap="square">
            <a:spAutoFit/>
          </a:bodyPr>
          <a:lstStyle/>
          <a:p>
            <a:pPr lvl="0">
              <a:defRPr lang="ko-KR" altLang="en-US"/>
            </a:pPr>
            <a:r>
              <a:rPr lang="en-US" altLang="ko-KR" sz="2800" b="1">
                <a:solidFill>
                  <a:schemeClr val="bg1">
                    <a:lumMod val="75000"/>
                  </a:schemeClr>
                </a:solidFill>
              </a:rPr>
              <a:t>04 .</a:t>
            </a:r>
            <a:r>
              <a:rPr lang="en-US" altLang="ko-KR" sz="2800" b="1"/>
              <a:t> </a:t>
            </a:r>
            <a:r>
              <a:rPr lang="en-US" altLang="ko-KR" sz="2800" b="1">
                <a:solidFill>
                  <a:srgbClr val="1B1760"/>
                </a:solidFill>
              </a:rPr>
              <a:t>Reference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Precipitation Changes</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3"/>
              <a:ext cx="2160243" cy="729196"/>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7" name="그림 6"/>
          <p:cNvPicPr>
            <a:picLocks noChangeAspect="1"/>
          </p:cNvPicPr>
          <p:nvPr/>
        </p:nvPicPr>
        <p:blipFill rotWithShape="1">
          <a:blip r:embed="rId3"/>
          <a:stretch>
            <a:fillRect/>
          </a:stretch>
        </p:blipFill>
        <p:spPr>
          <a:xfrm>
            <a:off x="1043608" y="980728"/>
            <a:ext cx="6984776" cy="5554654"/>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fill="hold">
                                          <p:stCondLst>
                                            <p:cond delay="0"/>
                                          </p:stCondLst>
                                        </p:cTn>
                                        <p:tgtEl>
                                          <p:spTgt spid="7"/>
                                        </p:tgtEl>
                                      </p:cBhvr>
                                    </p:animEffect>
                                    <p:anim calcmode="lin" valueType="num">
                                      <p:cBhvr>
                                        <p:cTn id="8" dur="1000" fill="hold">
                                          <p:stCondLst>
                                            <p:cond delay="0"/>
                                          </p:stCondLst>
                                        </p:cTn>
                                        <p:tgtEl>
                                          <p:spTgt spid="7"/>
                                        </p:tgtEl>
                                        <p:attrNameLst>
                                          <p:attrName>ppt_x</p:attrName>
                                        </p:attrNameLst>
                                      </p:cBhvr>
                                      <p:tavLst>
                                        <p:tav tm="0">
                                          <p:val>
                                            <p:strVal val="#ppt_x"/>
                                          </p:val>
                                        </p:tav>
                                        <p:tav tm="100000">
                                          <p:val>
                                            <p:strVal val="#ppt_x"/>
                                          </p:val>
                                        </p:tav>
                                      </p:tavLst>
                                    </p:anim>
                                    <p:anim calcmode="lin" valueType="num">
                                      <p:cBhvr>
                                        <p:cTn id="9" dur="1000" fill="hold">
                                          <p:stCondLst>
                                            <p:cond delay="0"/>
                                          </p:stCondLst>
                                        </p:cTn>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Precipitation Changes</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91" y="116622"/>
              <a:ext cx="2160243" cy="729197"/>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026" name="Picture 2"/>
          <p:cNvPicPr>
            <a:picLocks noChangeAspect="1" noChangeArrowheads="1"/>
          </p:cNvPicPr>
          <p:nvPr/>
        </p:nvPicPr>
        <p:blipFill rotWithShape="1">
          <a:blip r:embed="rId3"/>
          <a:srcRect r="3510" b="48480"/>
          <a:stretch>
            <a:fillRect/>
          </a:stretch>
        </p:blipFill>
        <p:spPr>
          <a:xfrm>
            <a:off x="539552" y="1196752"/>
            <a:ext cx="8604448" cy="5220231"/>
          </a:xfrm>
          <a:prstGeom prst="rect">
            <a:avLst/>
          </a:prstGeom>
          <a:noFill/>
          <a:ln w="9525">
            <a:noFill/>
            <a:miter/>
          </a:ln>
        </p:spPr>
      </p:pic>
      <p:sp>
        <p:nvSpPr>
          <p:cNvPr id="12" name="TextBox 11"/>
          <p:cNvSpPr txBox="1"/>
          <p:nvPr/>
        </p:nvSpPr>
        <p:spPr>
          <a:xfrm>
            <a:off x="5364088" y="6237312"/>
            <a:ext cx="3024335" cy="266358"/>
          </a:xfrm>
          <a:prstGeom prst="rect">
            <a:avLst/>
          </a:prstGeom>
          <a:noFill/>
        </p:spPr>
        <p:txBody>
          <a:bodyPr wrap="square">
            <a:spAutoFit/>
          </a:bodyPr>
          <a:lstStyle/>
          <a:p>
            <a:pPr lvl="0">
              <a:defRPr lang="ko-KR" altLang="en-US"/>
            </a:pPr>
            <a:r>
              <a:rPr lang="en-US" altLang="ko-KR" sz="1200"/>
              <a:t>(parts per million by volume)</a:t>
            </a:r>
            <a:endParaRPr lang="ko-KR" altLang="en-US" sz="1200"/>
          </a:p>
        </p:txBody>
      </p:sp>
      <p:sp>
        <p:nvSpPr>
          <p:cNvPr id="13" name="타원 12"/>
          <p:cNvSpPr/>
          <p:nvPr/>
        </p:nvSpPr>
        <p:spPr>
          <a:xfrm>
            <a:off x="4427984" y="3068960"/>
            <a:ext cx="432048" cy="115212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
        <p:nvSpPr>
          <p:cNvPr id="14" name="타원 13"/>
          <p:cNvSpPr/>
          <p:nvPr/>
        </p:nvSpPr>
        <p:spPr>
          <a:xfrm>
            <a:off x="7596336" y="3140968"/>
            <a:ext cx="576064" cy="2439888"/>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lang="ko-KR" altLang="en-US"/>
            </a:pP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p:tmPct val="10000"/>
                                  </p:iterate>
                                  <p:childTnLst>
                                    <p:set>
                                      <p:cBhvr>
                                        <p:cTn id="6" dur="1" fill="hold">
                                          <p:stCondLst>
                                            <p:cond delay="0"/>
                                          </p:stCondLst>
                                        </p:cTn>
                                        <p:tgtEl>
                                          <p:spTgt spid="13"/>
                                        </p:tgtEl>
                                        <p:attrNameLst>
                                          <p:attrName>style.visibility</p:attrName>
                                        </p:attrNameLst>
                                      </p:cBhvr>
                                      <p:to>
                                        <p:strVal val="visible"/>
                                      </p:to>
                                    </p:set>
                                    <p:anim calcmode="lin" valueType="num">
                                      <p:cBhvr>
                                        <p:cTn id="7" dur="500" fill="hold">
                                          <p:stCondLst>
                                            <p:cond delay="0"/>
                                          </p:stCondLst>
                                        </p:cTn>
                                        <p:tgtEl>
                                          <p:spTgt spid="13"/>
                                        </p:tgtEl>
                                        <p:attrNameLst>
                                          <p:attrName>ppt_x</p:attrName>
                                        </p:attrNameLst>
                                      </p:cBhvr>
                                      <p:tavLst>
                                        <p:tav tm="0">
                                          <p:val>
                                            <p:strVal val="#ppt_x"/>
                                          </p:val>
                                        </p:tav>
                                        <p:tav tm="100000">
                                          <p:val>
                                            <p:strVal val="#ppt_x"/>
                                          </p:val>
                                        </p:tav>
                                      </p:tavLst>
                                    </p:anim>
                                    <p:anim calcmode="lin" valueType="num">
                                      <p:cBhvr>
                                        <p:cTn id="8" dur="500" fill="hold">
                                          <p:stCondLst>
                                            <p:cond delay="0"/>
                                          </p:stCondLst>
                                        </p:cTn>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p:tmPct val="10000"/>
                                  </p:iterate>
                                  <p:childTnLst>
                                    <p:set>
                                      <p:cBhvr>
                                        <p:cTn id="12" dur="1" fill="hold">
                                          <p:stCondLst>
                                            <p:cond delay="0"/>
                                          </p:stCondLst>
                                        </p:cTn>
                                        <p:tgtEl>
                                          <p:spTgt spid="14"/>
                                        </p:tgtEl>
                                        <p:attrNameLst>
                                          <p:attrName>style.visibility</p:attrName>
                                        </p:attrNameLst>
                                      </p:cBhvr>
                                      <p:to>
                                        <p:strVal val="visible"/>
                                      </p:to>
                                    </p:set>
                                    <p:anim calcmode="lin" valueType="num">
                                      <p:cBhvr>
                                        <p:cTn id="13" dur="500" fill="hold">
                                          <p:stCondLst>
                                            <p:cond delay="0"/>
                                          </p:stCondLst>
                                        </p:cTn>
                                        <p:tgtEl>
                                          <p:spTgt spid="14"/>
                                        </p:tgtEl>
                                        <p:attrNameLst>
                                          <p:attrName>ppt_x</p:attrName>
                                        </p:attrNameLst>
                                      </p:cBhvr>
                                      <p:tavLst>
                                        <p:tav tm="0">
                                          <p:val>
                                            <p:strVal val="#ppt_x"/>
                                          </p:val>
                                        </p:tav>
                                        <p:tav tm="100000">
                                          <p:val>
                                            <p:strVal val="#ppt_x"/>
                                          </p:val>
                                        </p:tav>
                                      </p:tavLst>
                                    </p:anim>
                                    <p:anim calcmode="lin" valueType="num">
                                      <p:cBhvr>
                                        <p:cTn id="14" dur="500" fill="hold">
                                          <p:stCondLst>
                                            <p:cond delay="0"/>
                                          </p:stCondLst>
                                        </p:cTn>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직선 연결선 2"/>
          <p:cNvCxnSpPr/>
          <p:nvPr/>
        </p:nvCxnSpPr>
        <p:spPr>
          <a:xfrm>
            <a:off x="0" y="2636912"/>
            <a:ext cx="5796136" cy="0"/>
          </a:xfrm>
          <a:prstGeom prst="line">
            <a:avLst/>
          </a:prstGeom>
          <a:ln w="190500">
            <a:solidFill>
              <a:srgbClr val="002060"/>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0" y="1916832"/>
            <a:ext cx="5796136" cy="643488"/>
          </a:xfrm>
          <a:prstGeom prst="rect">
            <a:avLst/>
          </a:prstGeom>
          <a:noFill/>
        </p:spPr>
        <p:txBody>
          <a:bodyPr wrap="square">
            <a:spAutoFit/>
          </a:bodyPr>
          <a:lstStyle/>
          <a:p>
            <a:pPr algn="r">
              <a:defRPr lang="ko-KR" altLang="en-US"/>
            </a:pPr>
            <a:r>
              <a:rPr lang="en-US" altLang="ko-KR" sz="3200" b="1">
                <a:solidFill>
                  <a:schemeClr val="bg1">
                    <a:lumMod val="50000"/>
                  </a:schemeClr>
                </a:solidFill>
              </a:rPr>
              <a:t> </a:t>
            </a:r>
            <a:r>
              <a:rPr lang="en-US" altLang="ko-KR" sz="3600" b="1">
                <a:solidFill>
                  <a:schemeClr val="bg1">
                    <a:lumMod val="50000"/>
                  </a:schemeClr>
                </a:solidFill>
              </a:rPr>
              <a:t>Sea Level Rise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3" y="116489"/>
              <a:ext cx="2160244" cy="729330"/>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4" name="그림 13"/>
          <p:cNvPicPr/>
          <p:nvPr/>
        </p:nvPicPr>
        <p:blipFill rotWithShape="1">
          <a:blip r:embed="rId3"/>
          <a:srcRect l="970" t="4350" r="970" b="4250"/>
          <a:stretch>
            <a:fillRect/>
          </a:stretch>
        </p:blipFill>
        <p:spPr>
          <a:xfrm>
            <a:off x="971600" y="1484784"/>
            <a:ext cx="7272808" cy="3096344"/>
          </a:xfrm>
          <a:prstGeom prst="rect">
            <a:avLst/>
          </a:prstGeom>
          <a:ln w="19050">
            <a:solidFill>
              <a:schemeClr val="bg1"/>
            </a:solidFill>
          </a:ln>
        </p:spPr>
      </p:pic>
      <p:sp>
        <p:nvSpPr>
          <p:cNvPr id="19" name="직사각형 18"/>
          <p:cNvSpPr txBox="1"/>
          <p:nvPr/>
        </p:nvSpPr>
        <p:spPr>
          <a:xfrm>
            <a:off x="827584" y="5039781"/>
            <a:ext cx="7632850" cy="909499"/>
          </a:xfrm>
          <a:prstGeom prst="rect">
            <a:avLst/>
          </a:prstGeom>
        </p:spPr>
        <p:txBody>
          <a:bodyPr wrap="square">
            <a:spAutoFit/>
          </a:bodyPr>
          <a:lstStyle/>
          <a:p>
            <a:pPr>
              <a:lnSpc>
                <a:spcPct val="150000"/>
              </a:lnSpc>
              <a:defRPr lang="ko-KR" altLang="en-US"/>
            </a:pPr>
            <a:r>
              <a:rPr lang="en-US" altLang="ko-KR"/>
              <a:t> The two major causes of glabal sea level rise are</a:t>
            </a:r>
            <a:r>
              <a:rPr lang="en-US" altLang="ko-KR">
                <a:solidFill>
                  <a:srgbClr val="FF0000"/>
                </a:solidFill>
              </a:rPr>
              <a:t> thermal expansion</a:t>
            </a:r>
            <a:r>
              <a:rPr lang="en-US" altLang="ko-KR"/>
              <a:t> of the oceans and</a:t>
            </a:r>
            <a:r>
              <a:rPr lang="en-US" altLang="ko-KR">
                <a:solidFill>
                  <a:srgbClr val="FF0000"/>
                </a:solidFill>
              </a:rPr>
              <a:t> the loss of land-based ice</a:t>
            </a:r>
            <a:r>
              <a:rPr lang="en-US" altLang="ko-KR"/>
              <a:t> due to increased melting.</a:t>
            </a:r>
          </a:p>
        </p:txBody>
      </p:sp>
      <p:sp>
        <p:nvSpPr>
          <p:cNvPr id="23" name="직사각형 22"/>
          <p:cNvSpPr txBox="1"/>
          <p:nvPr/>
        </p:nvSpPr>
        <p:spPr>
          <a:xfrm>
            <a:off x="683518" y="1046699"/>
            <a:ext cx="4104506" cy="366077"/>
          </a:xfrm>
          <a:prstGeom prst="rect">
            <a:avLst/>
          </a:prstGeom>
        </p:spPr>
        <p:txBody>
          <a:bodyPr wrap="square">
            <a:spAutoFit/>
          </a:bodyPr>
          <a:lstStyle/>
          <a:p>
            <a:pPr>
              <a:buFont typeface="Wingdings"/>
              <a:buChar char="§"/>
              <a:defRPr lang="ko-KR" altLang="en-US"/>
            </a:pPr>
            <a:r>
              <a:rPr lang="ko-KR" altLang="en-US" b="1"/>
              <a:t>  </a:t>
            </a:r>
            <a:r>
              <a:rPr lang="en-US" altLang="ko-KR" b="1">
                <a:cs typeface="맑은 고딕"/>
              </a:rPr>
              <a:t>Primary causes of Sea Level Rise</a:t>
            </a:r>
            <a:endParaRPr lang="en-US" altLang="ko-KR" b="1"/>
          </a:p>
        </p:txBody>
      </p:sp>
      <p:grpSp>
        <p:nvGrpSpPr>
          <p:cNvPr id="32" name="그룹 31"/>
          <p:cNvGrpSpPr/>
          <p:nvPr/>
        </p:nvGrpSpPr>
        <p:grpSpPr>
          <a:xfrm>
            <a:off x="827584" y="2060848"/>
            <a:ext cx="7560840" cy="4608512"/>
            <a:chOff x="755576" y="2060848"/>
            <a:chExt cx="7560840" cy="4608512"/>
          </a:xfrm>
        </p:grpSpPr>
        <p:sp>
          <p:nvSpPr>
            <p:cNvPr id="25" name="직사각형 24"/>
            <p:cNvSpPr/>
            <p:nvPr/>
          </p:nvSpPr>
          <p:spPr>
            <a:xfrm>
              <a:off x="1043608" y="2060848"/>
              <a:ext cx="1224136" cy="360040"/>
            </a:xfrm>
            <a:prstGeom prst="rect">
              <a:avLst/>
            </a:prstGeom>
            <a:noFill/>
            <a:ln w="19050">
              <a:solidFill>
                <a:schemeClr val="tx2">
                  <a:lumMod val="40000"/>
                  <a:lumOff val="60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cxnSp>
          <p:nvCxnSpPr>
            <p:cNvPr id="26" name="직선 연결선 25"/>
            <p:cNvCxnSpPr>
              <a:stCxn id="25" idx="2"/>
            </p:cNvCxnSpPr>
            <p:nvPr/>
          </p:nvCxnSpPr>
          <p:spPr>
            <a:xfrm rot="16200000" flipH="1">
              <a:off x="773578" y="3302986"/>
              <a:ext cx="2448272" cy="684076"/>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7" name="직사각형 26"/>
            <p:cNvSpPr/>
            <p:nvPr/>
          </p:nvSpPr>
          <p:spPr>
            <a:xfrm>
              <a:off x="7020272" y="2060848"/>
              <a:ext cx="1224136" cy="360040"/>
            </a:xfrm>
            <a:prstGeom prst="rect">
              <a:avLst/>
            </a:prstGeom>
            <a:noFill/>
            <a:ln w="19050">
              <a:solidFill>
                <a:schemeClr val="tx2">
                  <a:lumMod val="40000"/>
                  <a:lumOff val="60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cxnSp>
          <p:nvCxnSpPr>
            <p:cNvPr id="28" name="직선 연결선 27"/>
            <p:cNvCxnSpPr>
              <a:stCxn id="27" idx="2"/>
            </p:cNvCxnSpPr>
            <p:nvPr/>
          </p:nvCxnSpPr>
          <p:spPr>
            <a:xfrm rot="10800000" flipV="1">
              <a:off x="2195736" y="2420888"/>
              <a:ext cx="5436604" cy="2376264"/>
            </a:xfrm>
            <a:prstGeom prst="line">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1" name="직사각형 20"/>
            <p:cNvSpPr/>
            <p:nvPr/>
          </p:nvSpPr>
          <p:spPr>
            <a:xfrm>
              <a:off x="755576" y="4725144"/>
              <a:ext cx="7560840" cy="1944216"/>
            </a:xfrm>
            <a:prstGeom prst="rect">
              <a:avLst/>
            </a:prstGeom>
            <a:solidFill>
              <a:schemeClr val="accent1">
                <a:lumMod val="20000"/>
                <a:lumOff val="80000"/>
              </a:schemeClr>
            </a:solidFill>
            <a:ln>
              <a:solidFill>
                <a:schemeClr val="tx2">
                  <a:lumMod val="10000"/>
                  <a:lumOff val="90000"/>
                </a:schemeClr>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buFont typeface="Wingdings"/>
                <a:buChar char="v"/>
                <a:defRPr lang="ko-KR" altLang="en-US"/>
              </a:pPr>
              <a:r>
                <a:rPr lang="ko-KR" altLang="en-US" sz="1600" b="1">
                  <a:solidFill>
                    <a:schemeClr val="tx2">
                      <a:lumMod val="90000"/>
                    </a:schemeClr>
                  </a:solidFill>
                </a:rPr>
                <a:t>  </a:t>
              </a:r>
              <a:r>
                <a:rPr lang="en-US" altLang="ko-KR" sz="1600" b="1">
                  <a:solidFill>
                    <a:schemeClr val="tx2">
                      <a:lumMod val="90000"/>
                    </a:schemeClr>
                  </a:solidFill>
                  <a:cs typeface="맑은 고딕"/>
                </a:rPr>
                <a:t>Glaciers</a:t>
              </a:r>
              <a:r>
                <a:rPr lang="ko-KR" altLang="en-US" sz="1600">
                  <a:solidFill>
                    <a:schemeClr val="tx2">
                      <a:lumMod val="90000"/>
                    </a:schemeClr>
                  </a:solidFill>
                </a:rPr>
                <a:t>: </a:t>
              </a:r>
              <a:r>
                <a:rPr lang="en-US" altLang="ko-KR" sz="1600">
                  <a:solidFill>
                    <a:schemeClr val="tx2">
                      <a:lumMod val="90000"/>
                    </a:schemeClr>
                  </a:solidFill>
                  <a:cs typeface="맑은 고딕"/>
                </a:rPr>
                <a:t>If the world's mountain glaciers and icecaps melt, sea levels will 		    rise by an estimated 0.</a:t>
              </a:r>
              <a:r>
                <a:rPr lang="ko-KR" altLang="en-US" sz="1600">
                  <a:solidFill>
                    <a:schemeClr val="tx2">
                      <a:lumMod val="90000"/>
                    </a:schemeClr>
                  </a:solidFill>
                  <a:cs typeface="맑은 고딕"/>
                </a:rPr>
                <a:t>2~0.7</a:t>
              </a:r>
              <a:r>
                <a:rPr lang="en-US" altLang="ko-KR" sz="1600">
                  <a:solidFill>
                    <a:schemeClr val="tx2">
                      <a:lumMod val="90000"/>
                    </a:schemeClr>
                  </a:solidFill>
                  <a:cs typeface="맑은 고딕"/>
                </a:rPr>
                <a:t>m</a:t>
              </a:r>
            </a:p>
            <a:p>
              <a:pPr>
                <a:buFont typeface="Wingdings"/>
                <a:buChar char="v"/>
                <a:defRPr lang="ko-KR" altLang="en-US"/>
              </a:pPr>
              <a:endParaRPr lang="en-US" altLang="ko-KR" sz="1600">
                <a:solidFill>
                  <a:schemeClr val="tx2">
                    <a:lumMod val="90000"/>
                  </a:schemeClr>
                </a:solidFill>
              </a:endParaRPr>
            </a:p>
            <a:p>
              <a:pPr>
                <a:buFont typeface="Wingdings"/>
                <a:buChar char="v"/>
                <a:defRPr lang="ko-KR" altLang="en-US"/>
              </a:pPr>
              <a:r>
                <a:rPr lang="ko-KR" altLang="en-US" sz="1600">
                  <a:solidFill>
                    <a:schemeClr val="tx2">
                      <a:lumMod val="90000"/>
                    </a:schemeClr>
                  </a:solidFill>
                </a:rPr>
                <a:t>  </a:t>
              </a:r>
              <a:r>
                <a:rPr lang="en-US" altLang="ko-KR" sz="1600" b="1">
                  <a:solidFill>
                    <a:schemeClr val="tx2">
                      <a:lumMod val="90000"/>
                    </a:schemeClr>
                  </a:solidFill>
                  <a:cs typeface="맑은 고딕"/>
                </a:rPr>
                <a:t>Ice sheets</a:t>
              </a:r>
              <a:r>
                <a:rPr lang="en-US" altLang="ko-KR" sz="1600">
                  <a:solidFill>
                    <a:schemeClr val="tx2">
                      <a:lumMod val="90000"/>
                    </a:schemeClr>
                  </a:solidFill>
                  <a:cs typeface="맑은 고딕"/>
                </a:rPr>
                <a:t>: These vast reserves contain billions of tonnes of frozen water - 		      if the largest of them (the East Antarctic ice sheet) melts, the 		      global sea level will rise by an estimated 64m</a:t>
              </a:r>
            </a:p>
          </p:txBody>
        </p:sp>
      </p:grpSp>
      <p:sp>
        <p:nvSpPr>
          <p:cNvPr id="31" name="직사각형 30"/>
          <p:cNvSpPr/>
          <p:nvPr/>
        </p:nvSpPr>
        <p:spPr>
          <a:xfrm>
            <a:off x="5220072" y="2060848"/>
            <a:ext cx="1368152" cy="504056"/>
          </a:xfrm>
          <a:prstGeom prst="rect">
            <a:avLst/>
          </a:prstGeom>
          <a:noFill/>
          <a:ln w="19050">
            <a:solidFill>
              <a:schemeClr val="accent6"/>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fill="hold">
                                          <p:stCondLst>
                                            <p:cond delay="0"/>
                                          </p:stCondLst>
                                        </p:cTn>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iterate>
                                    <p:tmPct val="10000"/>
                                  </p:iterate>
                                  <p:childTnLst>
                                    <p:set>
                                      <p:cBhvr>
                                        <p:cTn id="11" dur="1" fill="hold">
                                          <p:stCondLst>
                                            <p:cond delay="0"/>
                                          </p:stCondLst>
                                        </p:cTn>
                                        <p:tgtEl>
                                          <p:spTgt spid="31"/>
                                        </p:tgtEl>
                                        <p:attrNameLst>
                                          <p:attrName>style.visibility</p:attrName>
                                        </p:attrNameLst>
                                      </p:cBhvr>
                                      <p:to>
                                        <p:strVal val="visible"/>
                                      </p:to>
                                    </p:set>
                                    <p:animEffect transition="in" filter="fade">
                                      <p:cBhvr>
                                        <p:cTn id="12" dur="1000" fill="hold">
                                          <p:stCondLst>
                                            <p:cond delay="0"/>
                                          </p:stCondLst>
                                        </p:cTn>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3" y="116487"/>
              <a:ext cx="2160244" cy="729332"/>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4" name="그림 13"/>
          <p:cNvPicPr/>
          <p:nvPr/>
        </p:nvPicPr>
        <p:blipFill rotWithShape="1">
          <a:blip r:embed="rId3"/>
          <a:srcRect l="970" t="4350" r="970" b="4250"/>
          <a:stretch>
            <a:fillRect/>
          </a:stretch>
        </p:blipFill>
        <p:spPr>
          <a:xfrm>
            <a:off x="971600" y="1484784"/>
            <a:ext cx="7272808" cy="3096344"/>
          </a:xfrm>
          <a:prstGeom prst="rect">
            <a:avLst/>
          </a:prstGeom>
          <a:ln w="19050">
            <a:solidFill>
              <a:schemeClr val="bg1"/>
            </a:solidFill>
          </a:ln>
        </p:spPr>
      </p:pic>
      <p:sp>
        <p:nvSpPr>
          <p:cNvPr id="23" name="직사각형 22"/>
          <p:cNvSpPr txBox="1"/>
          <p:nvPr/>
        </p:nvSpPr>
        <p:spPr>
          <a:xfrm>
            <a:off x="683518" y="1046699"/>
            <a:ext cx="4104506" cy="366077"/>
          </a:xfrm>
          <a:prstGeom prst="rect">
            <a:avLst/>
          </a:prstGeom>
        </p:spPr>
        <p:txBody>
          <a:bodyPr wrap="square">
            <a:spAutoFit/>
          </a:bodyPr>
          <a:lstStyle/>
          <a:p>
            <a:pPr>
              <a:buFont typeface="Wingdings"/>
              <a:buChar char="§"/>
              <a:defRPr lang="ko-KR" altLang="en-US"/>
            </a:pPr>
            <a:r>
              <a:rPr lang="ko-KR" altLang="en-US" b="1"/>
              <a:t>  </a:t>
            </a:r>
            <a:r>
              <a:rPr lang="en-US" altLang="ko-KR" b="1">
                <a:cs typeface="맑은 고딕"/>
              </a:rPr>
              <a:t>Primary causes of Sea Level Rise</a:t>
            </a:r>
            <a:endParaRPr lang="en-US" altLang="ko-KR" b="1"/>
          </a:p>
        </p:txBody>
      </p:sp>
      <p:grpSp>
        <p:nvGrpSpPr>
          <p:cNvPr id="33" name="그룹 32"/>
          <p:cNvGrpSpPr/>
          <p:nvPr/>
        </p:nvGrpSpPr>
        <p:grpSpPr>
          <a:xfrm>
            <a:off x="827584" y="2060848"/>
            <a:ext cx="7560840" cy="4320480"/>
            <a:chOff x="755576" y="2060848"/>
            <a:chExt cx="7560840" cy="4320480"/>
          </a:xfrm>
        </p:grpSpPr>
        <p:cxnSp>
          <p:nvCxnSpPr>
            <p:cNvPr id="30" name="직선 연결선 29"/>
            <p:cNvCxnSpPr>
              <a:stCxn id="31" idx="2"/>
              <a:endCxn id="22" idx="0"/>
            </p:cNvCxnSpPr>
            <p:nvPr/>
          </p:nvCxnSpPr>
          <p:spPr>
            <a:xfrm rot="5400000">
              <a:off x="4067944" y="3032956"/>
              <a:ext cx="2232248" cy="1296144"/>
            </a:xfrm>
            <a:prstGeom prst="line">
              <a:avLst/>
            </a:prstGeom>
            <a:ln w="19050">
              <a:solidFill>
                <a:schemeClr val="accent6"/>
              </a:solidFill>
            </a:ln>
          </p:spPr>
          <p:style>
            <a:lnRef idx="1">
              <a:schemeClr val="accent1"/>
            </a:lnRef>
            <a:fillRef idx="0">
              <a:schemeClr val="accent1"/>
            </a:fillRef>
            <a:effectRef idx="0">
              <a:schemeClr val="accent1"/>
            </a:effectRef>
            <a:fontRef idx="minor">
              <a:schemeClr val="tx1"/>
            </a:fontRef>
          </p:style>
        </p:cxnSp>
        <p:sp>
          <p:nvSpPr>
            <p:cNvPr id="31" name="직사각형 30"/>
            <p:cNvSpPr/>
            <p:nvPr/>
          </p:nvSpPr>
          <p:spPr>
            <a:xfrm>
              <a:off x="5148064" y="2060848"/>
              <a:ext cx="1368152" cy="504056"/>
            </a:xfrm>
            <a:prstGeom prst="rect">
              <a:avLst/>
            </a:prstGeom>
            <a:noFill/>
            <a:ln w="19050">
              <a:solidFill>
                <a:schemeClr val="accent6"/>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22" name="직사각형 21"/>
            <p:cNvSpPr/>
            <p:nvPr/>
          </p:nvSpPr>
          <p:spPr>
            <a:xfrm>
              <a:off x="755576" y="4797152"/>
              <a:ext cx="7560840" cy="1584176"/>
            </a:xfrm>
            <a:prstGeom prst="rect">
              <a:avLst/>
            </a:prstGeom>
            <a:solidFill>
              <a:schemeClr val="accent6">
                <a:lumMod val="20000"/>
                <a:lumOff val="80000"/>
              </a:schemeClr>
            </a:solidFill>
            <a:ln w="19050">
              <a:solidFill>
                <a:schemeClr val="bg1"/>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nSpc>
                  <a:spcPct val="125000"/>
                </a:lnSpc>
                <a:buFont typeface="Wingdings"/>
                <a:buChar char="v"/>
                <a:defRPr lang="ko-KR" altLang="en-US"/>
              </a:pPr>
              <a:r>
                <a:rPr lang="ko-KR" altLang="en-US" sz="1600" b="1">
                  <a:solidFill>
                    <a:schemeClr val="tx2">
                      <a:lumMod val="90000"/>
                    </a:schemeClr>
                  </a:solidFill>
                </a:rPr>
                <a:t>  </a:t>
              </a:r>
              <a:r>
                <a:rPr lang="en-US" altLang="ko-KR" sz="1600" b="1">
                  <a:solidFill>
                    <a:schemeClr val="tx2">
                      <a:lumMod val="90000"/>
                    </a:schemeClr>
                  </a:solidFill>
                  <a:cs typeface="맑은 고딕"/>
                </a:rPr>
                <a:t>Thermal expansion</a:t>
              </a:r>
              <a:r>
                <a:rPr lang="en-US" altLang="ko-KR" sz="1600">
                  <a:solidFill>
                    <a:schemeClr val="tx2">
                      <a:lumMod val="90000"/>
                    </a:schemeClr>
                  </a:solidFill>
                  <a:cs typeface="맑은 고딕"/>
                </a:rPr>
                <a:t>: The expansion of warming oceans was the main factor 		     contributing to sea level rise, in the 20th Century, and 			     currently accounts for more than half of the observed 			     rise in sea levels</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0"/>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fill="hold">
                                          <p:stCondLst>
                                            <p:cond delay="0"/>
                                          </p:stCondLst>
                                        </p:cTn>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3" y="116564"/>
              <a:ext cx="2160244" cy="729255"/>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9" name="그림 7"/>
          <p:cNvPicPr>
            <a:picLocks noChangeAspect="1"/>
          </p:cNvPicPr>
          <p:nvPr/>
        </p:nvPicPr>
        <p:blipFill rotWithShape="1">
          <a:blip r:embed="rId3"/>
          <a:srcRect r="1680"/>
          <a:stretch>
            <a:fillRect/>
          </a:stretch>
        </p:blipFill>
        <p:spPr>
          <a:xfrm>
            <a:off x="35496" y="836712"/>
            <a:ext cx="4392488" cy="3168352"/>
          </a:xfrm>
          <a:prstGeom prst="rect">
            <a:avLst/>
          </a:prstGeom>
        </p:spPr>
      </p:pic>
      <p:pic>
        <p:nvPicPr>
          <p:cNvPr id="10" name="그림 9"/>
          <p:cNvPicPr>
            <a:picLocks noChangeAspect="1"/>
          </p:cNvPicPr>
          <p:nvPr/>
        </p:nvPicPr>
        <p:blipFill rotWithShape="1">
          <a:blip r:embed="rId4"/>
          <a:srcRect r="3080"/>
          <a:stretch>
            <a:fillRect/>
          </a:stretch>
        </p:blipFill>
        <p:spPr>
          <a:xfrm>
            <a:off x="4283968" y="864097"/>
            <a:ext cx="4824536" cy="3284983"/>
          </a:xfrm>
          <a:prstGeom prst="rect">
            <a:avLst/>
          </a:prstGeom>
        </p:spPr>
      </p:pic>
      <p:sp>
        <p:nvSpPr>
          <p:cNvPr id="12" name="타원 11"/>
          <p:cNvSpPr/>
          <p:nvPr/>
        </p:nvSpPr>
        <p:spPr>
          <a:xfrm>
            <a:off x="1331640" y="1052736"/>
            <a:ext cx="432048" cy="432048"/>
          </a:xfrm>
          <a:prstGeom prst="ellipse">
            <a:avLst/>
          </a:prstGeom>
          <a:noFill/>
          <a:ln w="38100">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3" name="오른쪽 화살표 12"/>
          <p:cNvSpPr/>
          <p:nvPr/>
        </p:nvSpPr>
        <p:spPr>
          <a:xfrm rot="20236076">
            <a:off x="6815647" y="1732887"/>
            <a:ext cx="1368152" cy="216024"/>
          </a:xfrm>
          <a:prstGeom prst="rightArrow">
            <a:avLst>
              <a:gd name="adj1" fmla="val 50000"/>
              <a:gd name="adj2" fmla="val 50000"/>
            </a:avLst>
          </a:prstGeom>
          <a:noFill/>
          <a:ln>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6" name="직사각형 15"/>
          <p:cNvSpPr txBox="1"/>
          <p:nvPr/>
        </p:nvSpPr>
        <p:spPr>
          <a:xfrm>
            <a:off x="5148064" y="1124744"/>
            <a:ext cx="1224136" cy="359251"/>
          </a:xfrm>
          <a:prstGeom prst="rect">
            <a:avLst/>
          </a:prstGeom>
        </p:spPr>
        <p:txBody>
          <a:bodyPr wrap="square">
            <a:spAutoFit/>
          </a:bodyPr>
          <a:lstStyle/>
          <a:p>
            <a:pPr>
              <a:defRPr lang="ko-KR" altLang="en-US"/>
            </a:pPr>
            <a:endParaRPr lang="en-US" altLang="ko-KR"/>
          </a:p>
        </p:txBody>
      </p:sp>
      <p:cxnSp>
        <p:nvCxnSpPr>
          <p:cNvPr id="18" name="직선 연결선 17"/>
          <p:cNvCxnSpPr/>
          <p:nvPr/>
        </p:nvCxnSpPr>
        <p:spPr>
          <a:xfrm>
            <a:off x="5292080" y="1628800"/>
            <a:ext cx="1296144" cy="0"/>
          </a:xfrm>
          <a:prstGeom prst="line">
            <a:avLst/>
          </a:prstGeom>
          <a:ln w="28575">
            <a:solidFill>
              <a:schemeClr val="tx2">
                <a:lumMod val="70000"/>
              </a:schemeClr>
            </a:solidFill>
          </a:ln>
        </p:spPr>
        <p:style>
          <a:lnRef idx="1">
            <a:schemeClr val="accent1"/>
          </a:lnRef>
          <a:fillRef idx="0">
            <a:schemeClr val="accent1"/>
          </a:fillRef>
          <a:effectRef idx="0">
            <a:schemeClr val="accent1"/>
          </a:effectRef>
          <a:fontRef idx="minor">
            <a:schemeClr val="tx1"/>
          </a:fontRef>
        </p:style>
      </p:cxnSp>
      <p:grpSp>
        <p:nvGrpSpPr>
          <p:cNvPr id="29" name="그룹 28"/>
          <p:cNvGrpSpPr/>
          <p:nvPr/>
        </p:nvGrpSpPr>
        <p:grpSpPr>
          <a:xfrm>
            <a:off x="395536" y="4279721"/>
            <a:ext cx="8424936" cy="2173615"/>
            <a:chOff x="395536" y="4279721"/>
            <a:chExt cx="8424936" cy="2173615"/>
          </a:xfrm>
        </p:grpSpPr>
        <p:sp>
          <p:nvSpPr>
            <p:cNvPr id="28" name="아래로 구부러진 화살표 27"/>
            <p:cNvSpPr/>
            <p:nvPr/>
          </p:nvSpPr>
          <p:spPr>
            <a:xfrm rot="10800000">
              <a:off x="4644007" y="5661247"/>
              <a:ext cx="3672408" cy="504056"/>
            </a:xfrm>
            <a:prstGeom prst="curvedDownArrow">
              <a:avLst>
                <a:gd name="adj1" fmla="val 25000"/>
                <a:gd name="adj2" fmla="val 50000"/>
                <a:gd name="adj3" fmla="val 25000"/>
              </a:avLst>
            </a:prstGeom>
            <a:solidFill>
              <a:schemeClr val="tx2">
                <a:lumMod val="40000"/>
                <a:lumOff val="60000"/>
              </a:schemeClr>
            </a:solidFill>
            <a:ln>
              <a:solidFill>
                <a:schemeClr val="tx2"/>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27" name="아래로 구부러진 화살표 26"/>
            <p:cNvSpPr/>
            <p:nvPr/>
          </p:nvSpPr>
          <p:spPr>
            <a:xfrm>
              <a:off x="4716016" y="4509120"/>
              <a:ext cx="3672408" cy="504056"/>
            </a:xfrm>
            <a:prstGeom prst="curvedDownArrow">
              <a:avLst>
                <a:gd name="adj1" fmla="val 25000"/>
                <a:gd name="adj2" fmla="val 50000"/>
                <a:gd name="adj3" fmla="val 25000"/>
              </a:avLst>
            </a:prstGeom>
            <a:solidFill>
              <a:schemeClr val="tx2">
                <a:lumMod val="40000"/>
                <a:lumOff val="60000"/>
              </a:schemeClr>
            </a:solidFill>
            <a:ln>
              <a:solidFill>
                <a:schemeClr val="tx2"/>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15" name="직사각형 14"/>
            <p:cNvSpPr txBox="1"/>
            <p:nvPr/>
          </p:nvSpPr>
          <p:spPr>
            <a:xfrm>
              <a:off x="395536" y="4279721"/>
              <a:ext cx="3888432" cy="2033449"/>
            </a:xfrm>
            <a:prstGeom prst="rect">
              <a:avLst/>
            </a:prstGeom>
          </p:spPr>
          <p:txBody>
            <a:bodyPr wrap="square">
              <a:spAutoFit/>
            </a:bodyPr>
            <a:lstStyle/>
            <a:p>
              <a:pPr>
                <a:lnSpc>
                  <a:spcPct val="150000"/>
                </a:lnSpc>
                <a:buFont typeface="Wingdings"/>
                <a:buChar char="§"/>
                <a:defRPr lang="ko-KR" altLang="en-US"/>
              </a:pPr>
              <a:r>
                <a:rPr lang="en-US" altLang="ko-KR" sz="1700"/>
                <a:t> </a:t>
              </a:r>
              <a:r>
                <a:rPr lang="en-US" altLang="ko-KR" sz="1700" b="1">
                  <a:solidFill>
                    <a:schemeClr val="tx2">
                      <a:lumMod val="80000"/>
                      <a:lumOff val="20000"/>
                    </a:schemeClr>
                  </a:solidFill>
                </a:rPr>
                <a:t>Ice albedo effect</a:t>
              </a:r>
              <a:r>
                <a:rPr lang="en-US" altLang="ko-KR" sz="1700"/>
                <a:t>: warming tends to decrease ice cover and hence the albedo, increasing the amount of solar energy absorbed, leading to more warming.</a:t>
              </a:r>
            </a:p>
          </p:txBody>
        </p:sp>
        <p:sp>
          <p:nvSpPr>
            <p:cNvPr id="19" name="직사각형 18"/>
            <p:cNvSpPr/>
            <p:nvPr/>
          </p:nvSpPr>
          <p:spPr>
            <a:xfrm>
              <a:off x="4427984" y="5085184"/>
              <a:ext cx="1224136" cy="504056"/>
            </a:xfrm>
            <a:prstGeom prst="rect">
              <a:avLst/>
            </a:prstGeom>
            <a:solidFill>
              <a:srgbClr val="1B1760"/>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b="1"/>
                <a:t>Temp ↑</a:t>
              </a:r>
            </a:p>
          </p:txBody>
        </p:sp>
        <p:sp>
          <p:nvSpPr>
            <p:cNvPr id="20" name="직사각형 19"/>
            <p:cNvSpPr/>
            <p:nvPr/>
          </p:nvSpPr>
          <p:spPr>
            <a:xfrm>
              <a:off x="5220072" y="4293096"/>
              <a:ext cx="2520280" cy="504056"/>
            </a:xfrm>
            <a:prstGeom prst="rect">
              <a:avLst/>
            </a:prstGeom>
            <a:solidFill>
              <a:srgbClr val="1B1760"/>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b="1"/>
                <a:t>the amount of ice ↓</a:t>
              </a:r>
            </a:p>
          </p:txBody>
        </p:sp>
        <p:sp>
          <p:nvSpPr>
            <p:cNvPr id="23" name="직사각형 22"/>
            <p:cNvSpPr/>
            <p:nvPr/>
          </p:nvSpPr>
          <p:spPr>
            <a:xfrm>
              <a:off x="7452320" y="5085184"/>
              <a:ext cx="1368152" cy="504056"/>
            </a:xfrm>
            <a:prstGeom prst="rect">
              <a:avLst/>
            </a:prstGeom>
            <a:solidFill>
              <a:srgbClr val="1B1760"/>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b="1"/>
                <a:t>albedo ↓</a:t>
              </a:r>
            </a:p>
          </p:txBody>
        </p:sp>
        <p:sp>
          <p:nvSpPr>
            <p:cNvPr id="25" name="덧셈 기호 24"/>
            <p:cNvSpPr/>
            <p:nvPr/>
          </p:nvSpPr>
          <p:spPr>
            <a:xfrm>
              <a:off x="6156176" y="4941168"/>
              <a:ext cx="792088" cy="864096"/>
            </a:xfrm>
            <a:prstGeom prst="mathPlus">
              <a:avLst>
                <a:gd name="adj1" fmla="val 23520"/>
              </a:avLst>
            </a:prstGeom>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sp>
          <p:nvSpPr>
            <p:cNvPr id="26" name="직사각형 25"/>
            <p:cNvSpPr/>
            <p:nvPr/>
          </p:nvSpPr>
          <p:spPr>
            <a:xfrm>
              <a:off x="5220072" y="5949280"/>
              <a:ext cx="2520280" cy="504056"/>
            </a:xfrm>
            <a:prstGeom prst="rect">
              <a:avLst/>
            </a:prstGeom>
            <a:solidFill>
              <a:srgbClr val="1B1760"/>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r>
                <a:rPr lang="en-US" altLang="ko-KR" b="1"/>
                <a:t>energy absorbed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500" fill="hold">
                                          <p:stCondLst>
                                            <p:cond delay="0"/>
                                          </p:stCondLst>
                                        </p:cTn>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3" y="116571"/>
              <a:ext cx="2160244" cy="729248"/>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2" name="그림 11"/>
          <p:cNvPicPr>
            <a:picLocks noChangeAspect="1"/>
          </p:cNvPicPr>
          <p:nvPr/>
        </p:nvPicPr>
        <p:blipFill rotWithShape="1">
          <a:blip r:embed="rId3"/>
          <a:stretch>
            <a:fillRect/>
          </a:stretch>
        </p:blipFill>
        <p:spPr>
          <a:xfrm>
            <a:off x="323528" y="1167823"/>
            <a:ext cx="6048672" cy="4061377"/>
          </a:xfrm>
          <a:prstGeom prst="rect">
            <a:avLst/>
          </a:prstGeom>
        </p:spPr>
      </p:pic>
      <p:sp>
        <p:nvSpPr>
          <p:cNvPr id="14" name="직사각형 13"/>
          <p:cNvSpPr txBox="1"/>
          <p:nvPr/>
        </p:nvSpPr>
        <p:spPr>
          <a:xfrm>
            <a:off x="971600" y="5567481"/>
            <a:ext cx="7488832" cy="907613"/>
          </a:xfrm>
          <a:prstGeom prst="rect">
            <a:avLst/>
          </a:prstGeom>
        </p:spPr>
        <p:txBody>
          <a:bodyPr wrap="square">
            <a:spAutoFit/>
          </a:bodyPr>
          <a:lstStyle/>
          <a:p>
            <a:pPr>
              <a:lnSpc>
                <a:spcPct val="150000"/>
              </a:lnSpc>
              <a:buFont typeface="Wingdings"/>
              <a:buChar char="§"/>
              <a:defRPr lang="ko-KR" altLang="en-US"/>
            </a:pPr>
            <a:r>
              <a:rPr lang="en-US" altLang="ko-KR">
                <a:ea typeface="맑은 고딕"/>
                <a:cs typeface="맑은 고딕"/>
              </a:rPr>
              <a:t> </a:t>
            </a:r>
            <a:r>
              <a:rPr lang="en-US" altLang="en-US">
                <a:ea typeface="맑은 고딕"/>
                <a:cs typeface="맑은 고딕"/>
              </a:rPr>
              <a:t>The updated estimates of the future global mean sea level rise</a:t>
            </a:r>
          </a:p>
          <a:p>
            <a:pPr>
              <a:lnSpc>
                <a:spcPct val="150000"/>
              </a:lnSpc>
              <a:buFont typeface="Wingdings"/>
              <a:buNone/>
              <a:defRPr lang="ko-KR" altLang="en-US"/>
            </a:pPr>
            <a:r>
              <a:rPr lang="en-US" altLang="ko-KR">
                <a:ea typeface="맑은 고딕"/>
                <a:cs typeface="맑은 고딕"/>
              </a:rPr>
              <a:t> </a:t>
            </a:r>
            <a:r>
              <a:rPr lang="en-US" altLang="en-US">
                <a:ea typeface="맑은 고딕"/>
                <a:cs typeface="맑은 고딕"/>
              </a:rPr>
              <a:t> are about double the IPCC projections from 2007</a:t>
            </a:r>
            <a:r>
              <a:rPr lang="en-US" altLang="ko-KR">
                <a:ea typeface="맑은 고딕"/>
                <a:cs typeface="맑은 고딕"/>
              </a:rPr>
              <a:t>.</a:t>
            </a:r>
          </a:p>
        </p:txBody>
      </p:sp>
      <p:grpSp>
        <p:nvGrpSpPr>
          <p:cNvPr id="16" name="그룹 15"/>
          <p:cNvGrpSpPr/>
          <p:nvPr/>
        </p:nvGrpSpPr>
        <p:grpSpPr>
          <a:xfrm>
            <a:off x="6372200" y="1772816"/>
            <a:ext cx="1152129" cy="2376263"/>
            <a:chOff x="7092279" y="1772816"/>
            <a:chExt cx="1152129" cy="2376263"/>
          </a:xfrm>
        </p:grpSpPr>
        <p:sp>
          <p:nvSpPr>
            <p:cNvPr id="13" name="왼쪽 중괄호 12"/>
            <p:cNvSpPr/>
            <p:nvPr/>
          </p:nvSpPr>
          <p:spPr>
            <a:xfrm rot="10800000">
              <a:off x="7092279" y="1772816"/>
              <a:ext cx="360040" cy="2376263"/>
            </a:xfrm>
            <a:prstGeom prst="leftBrace">
              <a:avLst>
                <a:gd name="adj1" fmla="val 8333"/>
                <a:gd name="adj2" fmla="val 50000"/>
              </a:avLst>
            </a:prstGeom>
            <a:ln w="28575">
              <a:solidFill>
                <a:schemeClr val="accent2"/>
              </a:solidFill>
            </a:ln>
          </p:spPr>
          <p:style>
            <a:lnRef idx="1">
              <a:schemeClr val="accent1"/>
            </a:lnRef>
            <a:fillRef idx="0">
              <a:schemeClr val="accent1"/>
            </a:fillRef>
            <a:effectRef idx="0">
              <a:schemeClr val="accent1"/>
            </a:effectRef>
            <a:fontRef idx="minor">
              <a:schemeClr val="tx1"/>
            </a:fontRef>
          </p:style>
          <p:txBody>
            <a:bodyPr anchor="ctr"/>
            <a:lstStyle/>
            <a:p>
              <a:pPr algn="ctr">
                <a:defRPr lang="ko-KR" altLang="en-US"/>
              </a:pPr>
              <a:endParaRPr lang="en-US" altLang="ko-KR"/>
            </a:p>
          </p:txBody>
        </p:sp>
        <p:sp>
          <p:nvSpPr>
            <p:cNvPr id="15" name="직사각형 14"/>
            <p:cNvSpPr txBox="1"/>
            <p:nvPr/>
          </p:nvSpPr>
          <p:spPr>
            <a:xfrm>
              <a:off x="7596336" y="2132856"/>
              <a:ext cx="648072" cy="1460356"/>
            </a:xfrm>
            <a:prstGeom prst="rect">
              <a:avLst/>
            </a:prstGeom>
          </p:spPr>
          <p:txBody>
            <a:bodyPr wrap="square">
              <a:spAutoFit/>
            </a:bodyPr>
            <a:lstStyle/>
            <a:p>
              <a:pPr>
                <a:defRPr lang="ko-KR" altLang="en-US"/>
              </a:pPr>
              <a:r>
                <a:rPr lang="en-US" altLang="ko-KR" sz="9000" b="1">
                  <a:solidFill>
                    <a:schemeClr val="accent2"/>
                  </a:solidFill>
                </a:rPr>
                <a:t>?</a:t>
              </a:r>
            </a:p>
          </p:txBody>
        </p:sp>
      </p:grpSp>
      <p:pic>
        <p:nvPicPr>
          <p:cNvPr id="17" name="그림 16"/>
          <p:cNvPicPr>
            <a:picLocks noChangeAspect="1"/>
          </p:cNvPicPr>
          <p:nvPr/>
        </p:nvPicPr>
        <p:blipFill rotWithShape="1">
          <a:blip r:embed="rId4"/>
          <a:stretch>
            <a:fillRect/>
          </a:stretch>
        </p:blipFill>
        <p:spPr>
          <a:xfrm>
            <a:off x="6732240" y="1988840"/>
            <a:ext cx="2304256" cy="208823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fill="hold">
                                          <p:stCondLst>
                                            <p:cond delay="0"/>
                                          </p:stCondLst>
                                        </p:cTn>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lide(fromLeft)">
                                      <p:cBhvr>
                                        <p:cTn id="12" dur="500" fill="hold">
                                          <p:stCondLst>
                                            <p:cond delay="0"/>
                                          </p:stCondLst>
                                        </p:cTn>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3" y="116594"/>
              <a:ext cx="2160244" cy="729225"/>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4" name="그림 13"/>
          <p:cNvPicPr>
            <a:picLocks noChangeAspect="1"/>
          </p:cNvPicPr>
          <p:nvPr/>
        </p:nvPicPr>
        <p:blipFill rotWithShape="1">
          <a:blip r:embed="rId3"/>
          <a:stretch>
            <a:fillRect/>
          </a:stretch>
        </p:blipFill>
        <p:spPr>
          <a:xfrm>
            <a:off x="251519" y="1340768"/>
            <a:ext cx="8640960" cy="3600400"/>
          </a:xfrm>
          <a:prstGeom prst="rect">
            <a:avLst/>
          </a:prstGeom>
        </p:spPr>
      </p:pic>
      <p:sp>
        <p:nvSpPr>
          <p:cNvPr id="16" name="직사각형 15"/>
          <p:cNvSpPr txBox="1"/>
          <p:nvPr/>
        </p:nvSpPr>
        <p:spPr>
          <a:xfrm>
            <a:off x="683568" y="5255036"/>
            <a:ext cx="8136904" cy="910268"/>
          </a:xfrm>
          <a:prstGeom prst="rect">
            <a:avLst/>
          </a:prstGeom>
        </p:spPr>
        <p:txBody>
          <a:bodyPr wrap="square">
            <a:spAutoFit/>
          </a:bodyPr>
          <a:lstStyle/>
          <a:p>
            <a:pPr>
              <a:lnSpc>
                <a:spcPct val="150000"/>
              </a:lnSpc>
              <a:buFont typeface="Wingdings"/>
              <a:buChar char="§"/>
              <a:defRPr lang="ko-KR" altLang="en-US"/>
            </a:pPr>
            <a:r>
              <a:rPr lang="en-US" altLang="ko-KR"/>
              <a:t> The Greenland and The Antarctic Ice Sheet has many meters of potential sea-level rise to contribute in the future.</a:t>
            </a:r>
          </a:p>
        </p:txBody>
      </p:sp>
      <p:grpSp>
        <p:nvGrpSpPr>
          <p:cNvPr id="19" name="그룹 18"/>
          <p:cNvGrpSpPr/>
          <p:nvPr/>
        </p:nvGrpSpPr>
        <p:grpSpPr>
          <a:xfrm>
            <a:off x="1403648" y="1095815"/>
            <a:ext cx="6048672" cy="4061377"/>
            <a:chOff x="1403648" y="1095815"/>
            <a:chExt cx="6048672" cy="4061377"/>
          </a:xfrm>
        </p:grpSpPr>
        <p:pic>
          <p:nvPicPr>
            <p:cNvPr id="17" name="그림 11"/>
            <p:cNvPicPr>
              <a:picLocks noChangeAspect="1"/>
            </p:cNvPicPr>
            <p:nvPr/>
          </p:nvPicPr>
          <p:blipFill rotWithShape="1">
            <a:blip r:embed="rId4"/>
            <a:stretch>
              <a:fillRect/>
            </a:stretch>
          </p:blipFill>
          <p:spPr>
            <a:xfrm>
              <a:off x="1403648" y="1095815"/>
              <a:ext cx="6048672" cy="4061377"/>
            </a:xfrm>
            <a:prstGeom prst="rect">
              <a:avLst/>
            </a:prstGeom>
          </p:spPr>
        </p:pic>
        <p:sp>
          <p:nvSpPr>
            <p:cNvPr id="18" name="타원 17"/>
            <p:cNvSpPr/>
            <p:nvPr/>
          </p:nvSpPr>
          <p:spPr>
            <a:xfrm>
              <a:off x="5580112" y="2204864"/>
              <a:ext cx="1008112" cy="1008112"/>
            </a:xfrm>
            <a:prstGeom prst="ellipse">
              <a:avLst/>
            </a:prstGeom>
            <a:noFill/>
            <a:ln w="57150">
              <a:solidFill>
                <a:srgbClr val="FF0000"/>
              </a:solidFill>
            </a:ln>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lang="ko-KR" altLang="en-US"/>
              </a:pPr>
              <a:endParaRPr lang="en-US" altLang="ko-K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fill="hold">
                                          <p:stCondLst>
                                            <p:cond delay="0"/>
                                          </p:stCondLst>
                                        </p:cTn>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3808" y="116632"/>
            <a:ext cx="5616624" cy="395813"/>
          </a:xfrm>
          <a:prstGeom prst="rect">
            <a:avLst/>
          </a:prstGeom>
          <a:noFill/>
        </p:spPr>
        <p:txBody>
          <a:bodyPr wrap="square">
            <a:spAutoFit/>
          </a:bodyPr>
          <a:lstStyle/>
          <a:p>
            <a:pPr lvl="0">
              <a:defRPr lang="ko-KR" altLang="en-US"/>
            </a:pPr>
            <a:r>
              <a:rPr lang="en-US" altLang="ko-KR" sz="2000" b="1">
                <a:solidFill>
                  <a:srgbClr val="1B1760"/>
                </a:solidFill>
              </a:rPr>
              <a:t>Sea Level Rise</a:t>
            </a:r>
            <a:r>
              <a:rPr lang="en-US" altLang="ko-KR" sz="1600" b="1"/>
              <a:t>              </a:t>
            </a:r>
          </a:p>
        </p:txBody>
      </p:sp>
      <p:grpSp>
        <p:nvGrpSpPr>
          <p:cNvPr id="3" name="그룹 2"/>
          <p:cNvGrpSpPr/>
          <p:nvPr/>
        </p:nvGrpSpPr>
        <p:grpSpPr>
          <a:xfrm>
            <a:off x="0" y="116626"/>
            <a:ext cx="2772000" cy="729193"/>
            <a:chOff x="0" y="116626"/>
            <a:chExt cx="2339752" cy="729193"/>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t">
              <a:noAutofit/>
            </a:bodyPr>
            <a:lstStyle/>
            <a:p>
              <a:pPr algn="ctr">
                <a:defRPr lang="ko-KR" altLang="en-US"/>
              </a:pPr>
              <a:endParaRPr lang="ko-KR" altLang="en-US" sz="700"/>
            </a:p>
          </p:txBody>
        </p:sp>
        <p:sp>
          <p:nvSpPr>
            <p:cNvPr id="5" name="TextBox 4"/>
            <p:cNvSpPr txBox="1"/>
            <p:nvPr/>
          </p:nvSpPr>
          <p:spPr>
            <a:xfrm>
              <a:off x="107485" y="116616"/>
              <a:ext cx="2160242" cy="729203"/>
            </a:xfrm>
            <a:prstGeom prst="rect">
              <a:avLst/>
            </a:prstGeom>
            <a:noFill/>
          </p:spPr>
          <p:txBody>
            <a:bodyPr wrap="square" anchor="t">
              <a:spAutoFit/>
            </a:bodyPr>
            <a:lstStyle/>
            <a:p>
              <a:pPr algn="ctr">
                <a:defRPr lang="ko-KR" altLang="en-US"/>
              </a:pPr>
              <a:r>
                <a:rPr lang="en-US" altLang="ko-KR" sz="2100" b="1">
                  <a:solidFill>
                    <a:schemeClr val="bg1"/>
                  </a:solidFill>
                </a:rPr>
                <a:t>Irreversible Climate Change</a:t>
              </a:r>
            </a:p>
          </p:txBody>
        </p:sp>
      </p:grpSp>
      <p:pic>
        <p:nvPicPr>
          <p:cNvPr id="14" name="그림 13"/>
          <p:cNvPicPr>
            <a:picLocks noChangeAspect="1"/>
          </p:cNvPicPr>
          <p:nvPr/>
        </p:nvPicPr>
        <p:blipFill rotWithShape="1">
          <a:blip r:embed="rId3"/>
          <a:stretch>
            <a:fillRect/>
          </a:stretch>
        </p:blipFill>
        <p:spPr>
          <a:xfrm>
            <a:off x="109537" y="908720"/>
            <a:ext cx="8924925" cy="5904655"/>
          </a:xfrm>
          <a:prstGeom prst="rect">
            <a:avLst/>
          </a:prstGeo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0" y="188637"/>
            <a:ext cx="9144000" cy="648075"/>
            <a:chOff x="0" y="188637"/>
            <a:chExt cx="2339752" cy="648075"/>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504" y="188637"/>
              <a:ext cx="2160240" cy="571458"/>
            </a:xfrm>
            <a:prstGeom prst="rect">
              <a:avLst/>
            </a:prstGeom>
            <a:noFill/>
          </p:spPr>
          <p:txBody>
            <a:bodyPr wrap="square">
              <a:spAutoFit/>
            </a:bodyPr>
            <a:lstStyle/>
            <a:p>
              <a:pPr algn="ctr">
                <a:defRPr lang="ko-KR" altLang="en-US"/>
              </a:pPr>
              <a:r>
                <a:rPr lang="en-US" altLang="ko-KR" sz="3200" b="1">
                  <a:solidFill>
                    <a:schemeClr val="bg1"/>
                  </a:solidFill>
                </a:rPr>
                <a:t>CONCLUSION</a:t>
              </a:r>
            </a:p>
          </p:txBody>
        </p:sp>
      </p:grpSp>
      <p:sp>
        <p:nvSpPr>
          <p:cNvPr id="6" name="직사각형 5"/>
          <p:cNvSpPr txBox="1"/>
          <p:nvPr/>
        </p:nvSpPr>
        <p:spPr>
          <a:xfrm>
            <a:off x="755576" y="1394837"/>
            <a:ext cx="7848872" cy="4482435"/>
          </a:xfrm>
          <a:prstGeom prst="rect">
            <a:avLst/>
          </a:prstGeom>
        </p:spPr>
        <p:txBody>
          <a:bodyPr wrap="square">
            <a:spAutoFit/>
          </a:bodyPr>
          <a:lstStyle/>
          <a:p>
            <a:pPr algn="ctr">
              <a:lnSpc>
                <a:spcPct val="200000"/>
              </a:lnSpc>
              <a:defRPr lang="ko-KR" altLang="en-US"/>
            </a:pPr>
            <a:r>
              <a:rPr lang="en-US" altLang="ko-KR"/>
              <a:t>Irreversible climate changes due to carbon dioxide emissions have already taken place, and future carbon dioxide emissions would imply further irreversible effects on the earth. </a:t>
            </a:r>
          </a:p>
          <a:p>
            <a:pPr algn="ctr">
              <a:lnSpc>
                <a:spcPct val="200000"/>
              </a:lnSpc>
              <a:defRPr lang="ko-KR" altLang="en-US"/>
            </a:pPr>
            <a:endParaRPr lang="en-US" altLang="ko-KR"/>
          </a:p>
          <a:p>
            <a:pPr algn="ctr">
              <a:lnSpc>
                <a:spcPct val="200000"/>
              </a:lnSpc>
              <a:defRPr lang="ko-KR" altLang="en-US"/>
            </a:pPr>
            <a:r>
              <a:rPr lang="en-US" altLang="ko-KR"/>
              <a:t>But, </a:t>
            </a:r>
            <a:r>
              <a:rPr lang="en-US" altLang="ko-KR" b="1">
                <a:solidFill>
                  <a:srgbClr val="FF0000"/>
                </a:solidFill>
              </a:rPr>
              <a:t>irreversible does not mean unavoidable</a:t>
            </a:r>
            <a:r>
              <a:rPr lang="en-US" altLang="ko-KR" b="1"/>
              <a:t>.</a:t>
            </a:r>
          </a:p>
          <a:p>
            <a:pPr algn="ctr">
              <a:lnSpc>
                <a:spcPct val="200000"/>
              </a:lnSpc>
              <a:defRPr lang="ko-KR" altLang="en-US"/>
            </a:pPr>
            <a:r>
              <a:rPr lang="en-US" altLang="ko-KR"/>
              <a:t>Although emissions reductions cannot return global temperatures to preindustrial levels, they do have the power to avert additional warming on the same time scale as the emissions reductions themselves.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pic>
        <p:nvPicPr>
          <p:cNvPr id="6" name="그림 5" descr="Global_Temperature_Anomaly_1880-2012.svg.png"/>
          <p:cNvPicPr>
            <a:picLocks noChangeAspect="1"/>
          </p:cNvPicPr>
          <p:nvPr/>
        </p:nvPicPr>
        <p:blipFill>
          <a:blip r:embed="rId3"/>
          <a:stretch>
            <a:fillRect/>
          </a:stretch>
        </p:blipFill>
        <p:spPr>
          <a:xfrm>
            <a:off x="2000232" y="1357298"/>
            <a:ext cx="5143536" cy="3745137"/>
          </a:xfrm>
          <a:prstGeom prst="rect">
            <a:avLst/>
          </a:prstGeom>
        </p:spPr>
      </p:pic>
      <p:sp>
        <p:nvSpPr>
          <p:cNvPr id="7" name="TextBox 6"/>
          <p:cNvSpPr txBox="1"/>
          <p:nvPr/>
        </p:nvSpPr>
        <p:spPr>
          <a:xfrm>
            <a:off x="357174" y="5711627"/>
            <a:ext cx="8429652" cy="646331"/>
          </a:xfrm>
          <a:prstGeom prst="rect">
            <a:avLst/>
          </a:prstGeom>
          <a:noFill/>
        </p:spPr>
        <p:txBody>
          <a:bodyPr wrap="square" rtlCol="0">
            <a:spAutoFit/>
          </a:bodyPr>
          <a:lstStyle/>
          <a:p>
            <a:r>
              <a:rPr lang="en-US" altLang="ko-KR" dirty="0" smtClean="0"/>
              <a:t>Arctic sea ice retreat, increases in heavy rainfall and flooding, permafrost melt, loss of glaciers and snowpack, increased intensity of hurricanes, etc</a:t>
            </a:r>
            <a:endParaRPr lang="ko-KR" altLang="en-US" dirty="0"/>
          </a:p>
        </p:txBody>
      </p:sp>
      <p:sp>
        <p:nvSpPr>
          <p:cNvPr id="8" name="오른쪽 화살표 7"/>
          <p:cNvSpPr/>
          <p:nvPr/>
        </p:nvSpPr>
        <p:spPr>
          <a:xfrm rot="20333771">
            <a:off x="3221792" y="2730703"/>
            <a:ext cx="2643206" cy="928694"/>
          </a:xfrm>
          <a:prstGeom prst="rightArrow">
            <a:avLst/>
          </a:prstGeom>
          <a:solidFill>
            <a:srgbClr val="FF5050"/>
          </a:solidFill>
        </p:spPr>
        <p:style>
          <a:lnRef idx="3">
            <a:schemeClr val="lt1"/>
          </a:lnRef>
          <a:fillRef idx="1">
            <a:schemeClr val="accent2"/>
          </a:fillRef>
          <a:effectRef idx="1">
            <a:schemeClr val="accent2"/>
          </a:effectRef>
          <a:fontRef idx="minor">
            <a:schemeClr val="lt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2"/>
          <p:cNvGrpSpPr/>
          <p:nvPr/>
        </p:nvGrpSpPr>
        <p:grpSpPr>
          <a:xfrm>
            <a:off x="0" y="188632"/>
            <a:ext cx="2628000" cy="648080"/>
            <a:chOff x="0" y="188632"/>
            <a:chExt cx="2339752" cy="648080"/>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501" y="188632"/>
              <a:ext cx="2160241" cy="571463"/>
            </a:xfrm>
            <a:prstGeom prst="rect">
              <a:avLst/>
            </a:prstGeom>
            <a:noFill/>
          </p:spPr>
          <p:txBody>
            <a:bodyPr wrap="square">
              <a:spAutoFit/>
            </a:bodyPr>
            <a:lstStyle/>
            <a:p>
              <a:pPr algn="ctr">
                <a:defRPr lang="ko-KR" altLang="en-US"/>
              </a:pPr>
              <a:r>
                <a:rPr lang="en-US" altLang="ko-KR" sz="3200" b="1">
                  <a:solidFill>
                    <a:schemeClr val="bg1"/>
                  </a:solidFill>
                </a:rPr>
                <a:t>REFERNCES</a:t>
              </a:r>
            </a:p>
          </p:txBody>
        </p:sp>
      </p:grpSp>
      <p:sp>
        <p:nvSpPr>
          <p:cNvPr id="6" name="직사각형 5"/>
          <p:cNvSpPr txBox="1"/>
          <p:nvPr/>
        </p:nvSpPr>
        <p:spPr>
          <a:xfrm>
            <a:off x="467542" y="1196752"/>
            <a:ext cx="8352930" cy="4757550"/>
          </a:xfrm>
          <a:prstGeom prst="rect">
            <a:avLst/>
          </a:prstGeom>
        </p:spPr>
        <p:txBody>
          <a:bodyPr wrap="square">
            <a:spAutoFit/>
          </a:bodyPr>
          <a:lstStyle/>
          <a:p>
            <a:pPr>
              <a:lnSpc>
                <a:spcPct val="150000"/>
              </a:lnSpc>
              <a:buFont typeface="Wingdings"/>
              <a:buChar char="§"/>
              <a:defRPr lang="ko-KR" altLang="en-US"/>
            </a:pPr>
            <a:r>
              <a:rPr lang="en-US" altLang="ko-KR" sz="1700"/>
              <a:t> http://www.climate.org/topics/sea-level/</a:t>
            </a:r>
          </a:p>
          <a:p>
            <a:pPr>
              <a:lnSpc>
                <a:spcPct val="150000"/>
              </a:lnSpc>
              <a:buFont typeface="Wingdings"/>
              <a:buChar char="§"/>
              <a:defRPr lang="ko-KR" altLang="en-US"/>
            </a:pPr>
            <a:r>
              <a:rPr lang="en-US" altLang="ko-KR" sz="1700"/>
              <a:t> 「Irreversible Does Not Mean Unavoidable」, Science 2013 340 (6131) 438-439</a:t>
            </a:r>
          </a:p>
          <a:p>
            <a:pPr>
              <a:lnSpc>
                <a:spcPct val="150000"/>
              </a:lnSpc>
              <a:buFont typeface="Wingdings"/>
              <a:buChar char="§"/>
              <a:defRPr lang="ko-KR" altLang="en-US"/>
            </a:pPr>
            <a:r>
              <a:rPr lang="en-US" altLang="ko-KR" sz="1700"/>
              <a:t> 「Projections of future sea level becoming more dire」, Proc. Natl. Acad. Sci. USA 2009 106 (51) 21461-21462</a:t>
            </a:r>
          </a:p>
          <a:p>
            <a:pPr>
              <a:lnSpc>
                <a:spcPct val="150000"/>
              </a:lnSpc>
              <a:buFont typeface="Wingdings"/>
              <a:buChar char="§"/>
              <a:defRPr lang="ko-KR" altLang="en-US"/>
            </a:pPr>
            <a:r>
              <a:rPr lang="en-US" altLang="ko-KR" sz="1700"/>
              <a:t> 「Future CO2 Emissions and Climate Change from Existing Energy Infrastructure」, Science 2010 329 (5997) 1330-1333</a:t>
            </a:r>
          </a:p>
          <a:p>
            <a:pPr>
              <a:lnSpc>
                <a:spcPct val="150000"/>
              </a:lnSpc>
              <a:buFont typeface="Wingdings"/>
              <a:buChar char="§"/>
              <a:defRPr lang="ko-KR" altLang="en-US"/>
            </a:pPr>
            <a:r>
              <a:rPr lang="en-US" altLang="ko-KR" sz="1700"/>
              <a:t> 「Time-dependent climate sensitivity and the legacy of anthropogenic greenhouse gas emissions」, Proc. Natl. Acad. Sci. USA 2013 110 (34) 13739-13744</a:t>
            </a:r>
          </a:p>
          <a:p>
            <a:pPr>
              <a:lnSpc>
                <a:spcPct val="150000"/>
              </a:lnSpc>
              <a:buFont typeface="Wingdings"/>
              <a:buChar char="§"/>
              <a:defRPr lang="ko-KR" altLang="en-US"/>
            </a:pPr>
            <a:r>
              <a:rPr lang="en-US" altLang="ko-KR" sz="1700"/>
              <a:t> http://happykorea.ca/print_paper.php?number=12297</a:t>
            </a:r>
          </a:p>
          <a:p>
            <a:pPr>
              <a:lnSpc>
                <a:spcPct val="150000"/>
              </a:lnSpc>
              <a:buFont typeface="Wingdings"/>
              <a:buChar char="§"/>
              <a:defRPr lang="ko-KR" altLang="en-US"/>
            </a:pPr>
            <a:r>
              <a:rPr lang="en-US" altLang="ko-KR" sz="1700"/>
              <a:t> http://blog.naver.com/PostView.nhn?blogId=energyplanet&amp;logNo=10094175216</a:t>
            </a:r>
          </a:p>
          <a:p>
            <a:pPr>
              <a:lnSpc>
                <a:spcPct val="150000"/>
              </a:lnSpc>
              <a:buFont typeface="Wingdings"/>
              <a:buChar char="§"/>
              <a:defRPr lang="ko-KR" altLang="en-US"/>
            </a:pPr>
            <a:r>
              <a:rPr lang="en-US" altLang="ko-KR" sz="1700"/>
              <a:t> http://ko.wikipedia.org/wiki/</a:t>
            </a:r>
          </a:p>
          <a:p>
            <a:pPr>
              <a:lnSpc>
                <a:spcPct val="150000"/>
              </a:lnSpc>
              <a:buFont typeface="Wingdings"/>
              <a:buChar char="§"/>
              <a:defRPr lang="ko-KR" altLang="en-US"/>
            </a:pPr>
            <a:r>
              <a:rPr lang="en-US" altLang="ko-KR" sz="1700"/>
              <a:t> www.sciencedaily.com/releases/2007/11/071119112231.htm</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rgbClr val="1B1760">
            <a:alpha val="91000"/>
          </a:srgbClr>
        </a:solidFill>
        <a:effectLst/>
      </p:bgPr>
    </p:bg>
    <p:spTree>
      <p:nvGrpSpPr>
        <p:cNvPr id="1" name=""/>
        <p:cNvGrpSpPr/>
        <p:nvPr/>
      </p:nvGrpSpPr>
      <p:grpSpPr>
        <a:xfrm>
          <a:off x="0" y="0"/>
          <a:ext cx="0" cy="0"/>
          <a:chOff x="0" y="0"/>
          <a:chExt cx="0" cy="0"/>
        </a:xfrm>
      </p:grpSpPr>
      <p:sp>
        <p:nvSpPr>
          <p:cNvPr id="2" name="TextBox 1"/>
          <p:cNvSpPr txBox="1"/>
          <p:nvPr/>
        </p:nvSpPr>
        <p:spPr>
          <a:xfrm>
            <a:off x="251520" y="2248290"/>
            <a:ext cx="8568954" cy="1900790"/>
          </a:xfrm>
          <a:prstGeom prst="rect">
            <a:avLst/>
          </a:prstGeom>
          <a:noFill/>
        </p:spPr>
        <p:txBody>
          <a:bodyPr wrap="square">
            <a:spAutoFit/>
          </a:bodyPr>
          <a:lstStyle/>
          <a:p>
            <a:pPr algn="ctr">
              <a:lnSpc>
                <a:spcPct val="125000"/>
              </a:lnSpc>
              <a:defRPr lang="ko-KR" altLang="en-US"/>
            </a:pPr>
            <a:r>
              <a:rPr lang="en-US" altLang="ko-KR" sz="9500" b="1">
                <a:solidFill>
                  <a:schemeClr val="bg1"/>
                </a:solidFill>
                <a:latin typeface="Candara"/>
              </a:rPr>
              <a:t>THANK YOU</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pic>
        <p:nvPicPr>
          <p:cNvPr id="13" name="그림 12" descr="Global_Warming_by_escord.jpg"/>
          <p:cNvPicPr>
            <a:picLocks noChangeAspect="1"/>
          </p:cNvPicPr>
          <p:nvPr/>
        </p:nvPicPr>
        <p:blipFill>
          <a:blip r:embed="rId3"/>
          <a:srcRect t="6250" b="7026"/>
          <a:stretch>
            <a:fillRect/>
          </a:stretch>
        </p:blipFill>
        <p:spPr>
          <a:xfrm>
            <a:off x="0" y="910489"/>
            <a:ext cx="9144000" cy="5947511"/>
          </a:xfrm>
          <a:prstGeom prst="rect">
            <a:avLst/>
          </a:prstGeom>
        </p:spPr>
      </p:pic>
      <p:sp>
        <p:nvSpPr>
          <p:cNvPr id="14" name="타원 13"/>
          <p:cNvSpPr/>
          <p:nvPr/>
        </p:nvSpPr>
        <p:spPr>
          <a:xfrm>
            <a:off x="7215206" y="1857364"/>
            <a:ext cx="1331809" cy="12858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t>H</a:t>
            </a:r>
            <a:r>
              <a:rPr lang="en-US" sz="2800" b="1" baseline="-25000" dirty="0" smtClean="0"/>
              <a:t>2</a:t>
            </a:r>
            <a:r>
              <a:rPr lang="en-US" sz="2800" b="1" dirty="0" smtClean="0"/>
              <a:t>O</a:t>
            </a:r>
            <a:endParaRPr lang="ko-KR" altLang="en-US" sz="2800" b="1" dirty="0"/>
          </a:p>
        </p:txBody>
      </p:sp>
      <p:sp>
        <p:nvSpPr>
          <p:cNvPr id="15" name="타원 14"/>
          <p:cNvSpPr/>
          <p:nvPr/>
        </p:nvSpPr>
        <p:spPr>
          <a:xfrm>
            <a:off x="642910" y="1928802"/>
            <a:ext cx="1500198" cy="1500198"/>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3600" b="1" dirty="0" smtClean="0"/>
              <a:t>CO</a:t>
            </a:r>
            <a:r>
              <a:rPr lang="en-US" sz="3600" b="1" baseline="-25000" dirty="0" smtClean="0"/>
              <a:t>2</a:t>
            </a:r>
            <a:endParaRPr lang="ko-KR" altLang="en-US" sz="3600" b="1" dirty="0"/>
          </a:p>
        </p:txBody>
      </p:sp>
      <p:sp>
        <p:nvSpPr>
          <p:cNvPr id="16" name="타원 15"/>
          <p:cNvSpPr/>
          <p:nvPr/>
        </p:nvSpPr>
        <p:spPr>
          <a:xfrm>
            <a:off x="7358082" y="4714884"/>
            <a:ext cx="857256" cy="8572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CH</a:t>
            </a:r>
            <a:r>
              <a:rPr lang="en-US" b="1" baseline="-25000" dirty="0" smtClean="0"/>
              <a:t>4</a:t>
            </a:r>
            <a:endParaRPr lang="ko-KR" altLang="en-US" b="1" dirty="0"/>
          </a:p>
        </p:txBody>
      </p:sp>
      <p:sp>
        <p:nvSpPr>
          <p:cNvPr id="17" name="타원 16"/>
          <p:cNvSpPr/>
          <p:nvPr/>
        </p:nvSpPr>
        <p:spPr>
          <a:xfrm>
            <a:off x="1357290" y="5072074"/>
            <a:ext cx="1000132" cy="1000132"/>
          </a:xfrm>
          <a:prstGeom prst="ellipse">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2800" b="1" dirty="0" smtClean="0"/>
              <a:t>O</a:t>
            </a:r>
            <a:r>
              <a:rPr lang="en-US" sz="2800" b="1" baseline="-25000" dirty="0" smtClean="0"/>
              <a:t>3</a:t>
            </a:r>
            <a:endParaRPr lang="ko-KR" altLang="en-US" sz="28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0" presetClass="path" presetSubtype="0" accel="50000" decel="50000" fill="hold" grpId="0" nodeType="withEffect">
                                  <p:stCondLst>
                                    <p:cond delay="0"/>
                                  </p:stCondLst>
                                  <p:childTnLst>
                                    <p:animMotion origin="layout" path="M 0.26251 -0.31666 C 0.39445 -0.25972 0.52657 -0.20277 0.48282 -0.15 C 0.43907 -0.09722 0.21945 -0.04861 7.5E-6 -3.33333E-6 " pathEditMode="relative" ptsTypes="aaA">
                                      <p:cBhvr>
                                        <p:cTn id="8" dur="2000" fill="hold"/>
                                        <p:tgtEl>
                                          <p:spTgt spid="17"/>
                                        </p:tgtEl>
                                        <p:attrNameLst>
                                          <p:attrName>ppt_x</p:attrName>
                                          <p:attrName>ppt_y</p:attrName>
                                        </p:attrNameLst>
                                      </p:cBhvr>
                                    </p:animMotion>
                                  </p:childTnLst>
                                </p:cTn>
                              </p:par>
                              <p:par>
                                <p:cTn id="9" presetID="1" presetClass="entr" presetSubtype="0" fill="hold" grpId="1"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36563 0.07709 C -0.50712 0.19074 -0.64844 0.3044 -0.5875 0.29167 C -0.52656 0.27894 -0.26337 0.13936 -1.94444E-6 -3.33333E-6 " pathEditMode="relative" ptsTypes="aaA">
                                      <p:cBhvr>
                                        <p:cTn id="12" dur="2000" fill="hold"/>
                                        <p:tgtEl>
                                          <p:spTgt spid="14"/>
                                        </p:tgtEl>
                                        <p:attrNameLst>
                                          <p:attrName>ppt_x</p:attrName>
                                          <p:attrName>ppt_y</p:attrName>
                                        </p:attrNameLst>
                                      </p:cBhvr>
                                    </p:animMotion>
                                  </p:childTnLst>
                                </p:cTn>
                              </p:par>
                              <p:par>
                                <p:cTn id="13" presetID="1" presetClass="entr" presetSubtype="0" fill="hold" grpId="1"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0" presetClass="path" presetSubtype="0" accel="50000" decel="50000" fill="hold" grpId="0" nodeType="withEffect">
                                  <p:stCondLst>
                                    <p:cond delay="0"/>
                                  </p:stCondLst>
                                  <p:childTnLst>
                                    <p:animMotion origin="layout" path="M -0.27968 -0.29792 C -0.39288 -0.22292 -0.50607 -0.14769 -0.45937 -0.09792 C -0.41267 -0.04815 -0.20642 -0.02407 -8.67362E-19 1.11022E-16 " pathEditMode="relative" ptsTypes="aaA">
                                      <p:cBhvr>
                                        <p:cTn id="16" dur="2000" fill="hold"/>
                                        <p:tgtEl>
                                          <p:spTgt spid="16"/>
                                        </p:tgtEl>
                                        <p:attrNameLst>
                                          <p:attrName>ppt_x</p:attrName>
                                          <p:attrName>ppt_y</p:attrName>
                                        </p:attrNameLst>
                                      </p:cBhvr>
                                    </p:animMotion>
                                  </p:childTnLst>
                                </p:cTn>
                              </p:par>
                              <p:par>
                                <p:cTn id="17" presetID="1" presetClass="entr" presetSubtype="0" fill="hold" grpId="1"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0" presetClass="path" presetSubtype="0" accel="50000" decel="50000" fill="hold" grpId="0" nodeType="withEffect">
                                  <p:stCondLst>
                                    <p:cond delay="0"/>
                                  </p:stCondLst>
                                  <p:childTnLst>
                                    <p:animMotion origin="layout" path="M 0.35156 0.04792 C 0.40503 0.14653 0.45851 0.24537 0.4 0.2375 C 0.34149 0.22963 0.17066 0.11481 -3.05556E-6 -7.40741E-7 " pathEditMode="relative" ptsTypes="aaA">
                                      <p:cBhvr>
                                        <p:cTn id="20" dur="2000" fill="hold"/>
                                        <p:tgtEl>
                                          <p:spTgt spid="1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6" grpId="1" animBg="1"/>
      <p:bldP spid="17" grpId="0" animBg="1"/>
      <p:bldP spid="17"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sp>
        <p:nvSpPr>
          <p:cNvPr id="8" name="TextBox 7"/>
          <p:cNvSpPr txBox="1"/>
          <p:nvPr/>
        </p:nvSpPr>
        <p:spPr>
          <a:xfrm>
            <a:off x="785786" y="5013176"/>
            <a:ext cx="7572428" cy="1200329"/>
          </a:xfrm>
          <a:prstGeom prst="rect">
            <a:avLst/>
          </a:prstGeom>
          <a:noFill/>
        </p:spPr>
        <p:txBody>
          <a:bodyPr wrap="square" rtlCol="0">
            <a:spAutoFit/>
          </a:bodyPr>
          <a:lstStyle/>
          <a:p>
            <a:pPr algn="ctr"/>
            <a:r>
              <a:rPr lang="en-US" altLang="ko-KR" sz="2400" dirty="0" smtClean="0"/>
              <a:t>Climate change that takes place due to increases in carbon dioxide concentration is largely </a:t>
            </a:r>
          </a:p>
          <a:p>
            <a:pPr algn="ctr"/>
            <a:r>
              <a:rPr lang="en-US" altLang="ko-KR" sz="2400" dirty="0" smtClean="0">
                <a:solidFill>
                  <a:srgbClr val="0070C0"/>
                </a:solidFill>
              </a:rPr>
              <a:t>irreversible for 1,000 years after emissions stop.</a:t>
            </a:r>
            <a:endParaRPr lang="ko-KR" altLang="en-US" sz="2400" dirty="0">
              <a:solidFill>
                <a:srgbClr val="0070C0"/>
              </a:solidFill>
            </a:endParaRPr>
          </a:p>
        </p:txBody>
      </p:sp>
      <p:pic>
        <p:nvPicPr>
          <p:cNvPr id="9" name="그림 8" descr="CO2.jpg"/>
          <p:cNvPicPr>
            <a:picLocks noChangeAspect="1"/>
          </p:cNvPicPr>
          <p:nvPr/>
        </p:nvPicPr>
        <p:blipFill>
          <a:blip r:embed="rId3"/>
          <a:stretch>
            <a:fillRect/>
          </a:stretch>
        </p:blipFill>
        <p:spPr>
          <a:xfrm>
            <a:off x="571472" y="1357298"/>
            <a:ext cx="4010025" cy="29908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quot;없음&quot; 기호 9"/>
          <p:cNvSpPr/>
          <p:nvPr/>
        </p:nvSpPr>
        <p:spPr>
          <a:xfrm>
            <a:off x="2290732" y="1500174"/>
            <a:ext cx="1638326" cy="1643074"/>
          </a:xfrm>
          <a:prstGeom prst="noSmoking">
            <a:avLst>
              <a:gd name="adj" fmla="val 16354"/>
            </a:avLst>
          </a:prstGeom>
          <a:solidFill>
            <a:srgbClr val="FF5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13" name="그림 12" descr="Stop Global Warming Sticker (5139).jpg"/>
          <p:cNvPicPr>
            <a:picLocks noChangeAspect="1"/>
          </p:cNvPicPr>
          <p:nvPr/>
        </p:nvPicPr>
        <p:blipFill>
          <a:blip r:embed="rId4"/>
          <a:stretch>
            <a:fillRect/>
          </a:stretch>
        </p:blipFill>
        <p:spPr>
          <a:xfrm>
            <a:off x="5881716" y="1452568"/>
            <a:ext cx="2762250" cy="276225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줄무늬가 있는 오른쪽 화살표 13"/>
          <p:cNvSpPr/>
          <p:nvPr/>
        </p:nvSpPr>
        <p:spPr>
          <a:xfrm>
            <a:off x="4714876" y="2500306"/>
            <a:ext cx="1071570" cy="714380"/>
          </a:xfrm>
          <a:prstGeom prst="stripedRightArrow">
            <a:avLst/>
          </a:prstGeom>
          <a:solidFill>
            <a:srgbClr val="0F243D"/>
          </a:solidFill>
          <a:ln/>
        </p:spPr>
        <p:style>
          <a:lnRef idx="3">
            <a:schemeClr val="lt1"/>
          </a:lnRef>
          <a:fillRef idx="1">
            <a:schemeClr val="dk1"/>
          </a:fillRef>
          <a:effectRef idx="1">
            <a:schemeClr val="dk1"/>
          </a:effectRef>
          <a:fontRef idx="minor">
            <a:schemeClr val="lt1"/>
          </a:fontRef>
        </p:style>
        <p:txBody>
          <a:bodyPr rtlCol="0" anchor="ctr"/>
          <a:lstStyle/>
          <a:p>
            <a:pPr algn="ctr"/>
            <a:endParaRPr lang="ko-KR" altLang="en-US"/>
          </a:p>
        </p:txBody>
      </p:sp>
      <p:sp>
        <p:nvSpPr>
          <p:cNvPr id="15" name="TextBox 14"/>
          <p:cNvSpPr txBox="1"/>
          <p:nvPr/>
        </p:nvSpPr>
        <p:spPr>
          <a:xfrm>
            <a:off x="6357950" y="1214422"/>
            <a:ext cx="2000264" cy="3154710"/>
          </a:xfrm>
          <a:prstGeom prst="rect">
            <a:avLst/>
          </a:prstGeom>
          <a:noFill/>
        </p:spPr>
        <p:txBody>
          <a:bodyPr wrap="square" rtlCol="0">
            <a:spAutoFit/>
          </a:bodyPr>
          <a:lstStyle/>
          <a:p>
            <a:r>
              <a:rPr lang="en-US" altLang="ko-KR" sz="19900" b="1" dirty="0" smtClean="0">
                <a:ln w="28575">
                  <a:solidFill>
                    <a:schemeClr val="bg1"/>
                  </a:solidFill>
                </a:ln>
                <a:solidFill>
                  <a:srgbClr val="FF5050"/>
                </a:solidFill>
              </a:rPr>
              <a:t>X</a:t>
            </a:r>
            <a:endParaRPr lang="ko-KR" altLang="en-US" sz="19900" b="1" dirty="0">
              <a:ln w="28575">
                <a:solidFill>
                  <a:schemeClr val="bg1"/>
                </a:solidFill>
              </a:ln>
              <a:solidFill>
                <a:srgbClr val="FF505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left)">
                                      <p:cBhvr>
                                        <p:cTn id="11" dur="500"/>
                                        <p:tgtEl>
                                          <p:spTgt spid="14"/>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4" grpId="0" animBg="1"/>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sp>
        <p:nvSpPr>
          <p:cNvPr id="7" name="TextBox 6"/>
          <p:cNvSpPr txBox="1"/>
          <p:nvPr/>
        </p:nvSpPr>
        <p:spPr>
          <a:xfrm>
            <a:off x="642910" y="2901261"/>
            <a:ext cx="7858180" cy="1384995"/>
          </a:xfrm>
          <a:prstGeom prst="rect">
            <a:avLst/>
          </a:prstGeom>
          <a:noFill/>
        </p:spPr>
        <p:txBody>
          <a:bodyPr wrap="square" rtlCol="0">
            <a:spAutoFit/>
          </a:bodyPr>
          <a:lstStyle/>
          <a:p>
            <a:pPr algn="ctr"/>
            <a:r>
              <a:rPr lang="en-US" altLang="ko-KR" sz="2800" b="1" dirty="0" smtClean="0"/>
              <a:t>Climate change depends </a:t>
            </a:r>
          </a:p>
          <a:p>
            <a:pPr algn="ctr"/>
            <a:r>
              <a:rPr lang="en-US" altLang="ko-KR" sz="2800" b="1" dirty="0" smtClean="0"/>
              <a:t>not only on the </a:t>
            </a:r>
            <a:r>
              <a:rPr lang="en-US" altLang="ko-KR" sz="2800" b="1" dirty="0" smtClean="0">
                <a:solidFill>
                  <a:srgbClr val="0070C0"/>
                </a:solidFill>
              </a:rPr>
              <a:t>magnitude of the change</a:t>
            </a:r>
          </a:p>
          <a:p>
            <a:pPr algn="ctr"/>
            <a:r>
              <a:rPr lang="en-US" altLang="ko-KR" sz="2800" b="1" dirty="0" smtClean="0"/>
              <a:t>but also on the </a:t>
            </a:r>
            <a:r>
              <a:rPr lang="en-US" altLang="ko-KR" sz="2800" b="1" dirty="0" smtClean="0">
                <a:solidFill>
                  <a:srgbClr val="FF0000"/>
                </a:solidFill>
              </a:rPr>
              <a:t>potential for irreversibility.</a:t>
            </a:r>
            <a:endParaRPr lang="ko-KR" altLang="en-US" sz="2800" b="1" dirty="0">
              <a:solidFill>
                <a:srgbClr val="FF00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71465"/>
            </a:xfrm>
            <a:prstGeom prst="rect">
              <a:avLst/>
            </a:prstGeom>
            <a:noFill/>
          </p:spPr>
          <p:txBody>
            <a:bodyPr wrap="square">
              <a:spAutoFit/>
            </a:bodyPr>
            <a:lstStyle/>
            <a:p>
              <a:pPr algn="ctr">
                <a:defRPr lang="ko-KR" altLang="en-US"/>
              </a:pPr>
              <a:r>
                <a:rPr lang="en-US" altLang="ko-KR" sz="3200" b="1">
                  <a:solidFill>
                    <a:schemeClr val="bg1"/>
                  </a:solidFill>
                </a:rPr>
                <a:t>Introduction</a:t>
              </a:r>
            </a:p>
          </p:txBody>
        </p:sp>
      </p:grpSp>
      <p:pic>
        <p:nvPicPr>
          <p:cNvPr id="6" name="그림 5" descr="Mauna_Loa_Carbon_Dioxide-en.svg.png"/>
          <p:cNvPicPr>
            <a:picLocks noChangeAspect="1"/>
          </p:cNvPicPr>
          <p:nvPr/>
        </p:nvPicPr>
        <p:blipFill>
          <a:blip r:embed="rId3"/>
          <a:stretch>
            <a:fillRect/>
          </a:stretch>
        </p:blipFill>
        <p:spPr>
          <a:xfrm>
            <a:off x="285720" y="2262196"/>
            <a:ext cx="5363604" cy="3452820"/>
          </a:xfrm>
          <a:prstGeom prst="rect">
            <a:avLst/>
          </a:prstGeom>
        </p:spPr>
      </p:pic>
      <p:sp>
        <p:nvSpPr>
          <p:cNvPr id="9" name="TextBox 8"/>
          <p:cNvSpPr txBox="1"/>
          <p:nvPr/>
        </p:nvSpPr>
        <p:spPr>
          <a:xfrm>
            <a:off x="5929322" y="2751608"/>
            <a:ext cx="2928958" cy="3108543"/>
          </a:xfrm>
          <a:prstGeom prst="rect">
            <a:avLst/>
          </a:prstGeom>
          <a:noFill/>
        </p:spPr>
        <p:txBody>
          <a:bodyPr wrap="square" rtlCol="0">
            <a:spAutoFit/>
          </a:bodyPr>
          <a:lstStyle/>
          <a:p>
            <a:r>
              <a:rPr lang="en-US" altLang="ko-KR" sz="2400" dirty="0" smtClean="0"/>
              <a:t>Irreversible </a:t>
            </a:r>
          </a:p>
          <a:p>
            <a:r>
              <a:rPr lang="en-US" altLang="ko-KR" sz="2400" dirty="0" smtClean="0"/>
              <a:t>dry-season rainfall reductions </a:t>
            </a:r>
          </a:p>
          <a:p>
            <a:r>
              <a:rPr lang="en-US" altLang="ko-KR" sz="2400" dirty="0" smtClean="0"/>
              <a:t>in several regions</a:t>
            </a:r>
          </a:p>
          <a:p>
            <a:endParaRPr lang="en-US" altLang="ko-KR" sz="1200" dirty="0" smtClean="0"/>
          </a:p>
          <a:p>
            <a:r>
              <a:rPr lang="en-US" altLang="ko-KR" sz="2400" dirty="0" smtClean="0"/>
              <a:t>&amp;</a:t>
            </a:r>
          </a:p>
          <a:p>
            <a:endParaRPr lang="en-US" altLang="ko-KR" sz="1200" dirty="0" smtClean="0"/>
          </a:p>
          <a:p>
            <a:r>
              <a:rPr lang="en-US" altLang="ko-KR" sz="2400" dirty="0" smtClean="0"/>
              <a:t>Inexorable </a:t>
            </a:r>
          </a:p>
          <a:p>
            <a:r>
              <a:rPr lang="en-US" altLang="ko-KR" sz="2400" dirty="0" smtClean="0"/>
              <a:t>sea level rise</a:t>
            </a:r>
            <a:endParaRPr lang="ko-KR" altLang="en-US" sz="2400" dirty="0"/>
          </a:p>
        </p:txBody>
      </p:sp>
      <p:grpSp>
        <p:nvGrpSpPr>
          <p:cNvPr id="3" name="그룹 26"/>
          <p:cNvGrpSpPr/>
          <p:nvPr/>
        </p:nvGrpSpPr>
        <p:grpSpPr>
          <a:xfrm>
            <a:off x="5357818" y="1285860"/>
            <a:ext cx="1785950" cy="1428760"/>
            <a:chOff x="5357818" y="1285860"/>
            <a:chExt cx="1785950" cy="1428760"/>
          </a:xfrm>
        </p:grpSpPr>
        <p:grpSp>
          <p:nvGrpSpPr>
            <p:cNvPr id="10" name="그룹 21"/>
            <p:cNvGrpSpPr/>
            <p:nvPr/>
          </p:nvGrpSpPr>
          <p:grpSpPr>
            <a:xfrm>
              <a:off x="5357818" y="1285860"/>
              <a:ext cx="1357322" cy="774988"/>
              <a:chOff x="4500562" y="1643050"/>
              <a:chExt cx="1357322" cy="774988"/>
            </a:xfrm>
          </p:grpSpPr>
          <p:sp>
            <p:nvSpPr>
              <p:cNvPr id="7" name="액자 6"/>
              <p:cNvSpPr/>
              <p:nvPr/>
            </p:nvSpPr>
            <p:spPr>
              <a:xfrm>
                <a:off x="4500562" y="1643050"/>
                <a:ext cx="1357322" cy="774988"/>
              </a:xfrm>
              <a:prstGeom prst="frame">
                <a:avLst>
                  <a:gd name="adj1" fmla="val 63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8" name="TextBox 7"/>
              <p:cNvSpPr txBox="1"/>
              <p:nvPr/>
            </p:nvSpPr>
            <p:spPr>
              <a:xfrm>
                <a:off x="4643438" y="1773784"/>
                <a:ext cx="1071570" cy="553998"/>
              </a:xfrm>
              <a:prstGeom prst="rect">
                <a:avLst/>
              </a:prstGeom>
              <a:noFill/>
            </p:spPr>
            <p:txBody>
              <a:bodyPr wrap="square" rtlCol="0">
                <a:spAutoFit/>
              </a:bodyPr>
              <a:lstStyle/>
              <a:p>
                <a:pPr algn="ctr"/>
                <a:r>
                  <a:rPr lang="en-US" altLang="ko-KR" b="1" dirty="0" smtClean="0">
                    <a:solidFill>
                      <a:schemeClr val="accent6">
                        <a:lumMod val="75000"/>
                      </a:schemeClr>
                    </a:solidFill>
                  </a:rPr>
                  <a:t>450-600</a:t>
                </a:r>
              </a:p>
              <a:p>
                <a:pPr algn="ctr"/>
                <a:r>
                  <a:rPr lang="en-US" altLang="ko-KR" sz="1200" b="1" dirty="0" smtClean="0">
                    <a:solidFill>
                      <a:schemeClr val="accent6">
                        <a:lumMod val="75000"/>
                      </a:schemeClr>
                    </a:solidFill>
                  </a:rPr>
                  <a:t>(</a:t>
                </a:r>
                <a:r>
                  <a:rPr lang="en-US" altLang="ko-KR" sz="1200" b="1" dirty="0" err="1" smtClean="0">
                    <a:solidFill>
                      <a:schemeClr val="accent6">
                        <a:lumMod val="75000"/>
                      </a:schemeClr>
                    </a:solidFill>
                  </a:rPr>
                  <a:t>ppmv</a:t>
                </a:r>
                <a:r>
                  <a:rPr lang="en-US" altLang="ko-KR" sz="1200" b="1" dirty="0" smtClean="0">
                    <a:solidFill>
                      <a:schemeClr val="accent6">
                        <a:lumMod val="75000"/>
                      </a:schemeClr>
                    </a:solidFill>
                  </a:rPr>
                  <a:t>)</a:t>
                </a:r>
                <a:endParaRPr lang="ko-KR" altLang="en-US" b="1" dirty="0">
                  <a:solidFill>
                    <a:schemeClr val="accent6">
                      <a:lumMod val="75000"/>
                    </a:schemeClr>
                  </a:solidFill>
                </a:endParaRPr>
              </a:p>
            </p:txBody>
          </p:sp>
        </p:grpSp>
        <p:cxnSp>
          <p:nvCxnSpPr>
            <p:cNvPr id="20" name="직선 화살표 연결선 19"/>
            <p:cNvCxnSpPr>
              <a:stCxn id="7" idx="3"/>
            </p:cNvCxnSpPr>
            <p:nvPr/>
          </p:nvCxnSpPr>
          <p:spPr>
            <a:xfrm>
              <a:off x="6715140" y="1673354"/>
              <a:ext cx="428628" cy="1041266"/>
            </a:xfrm>
            <a:prstGeom prst="straightConnector1">
              <a:avLst/>
            </a:prstGeom>
            <a:ln>
              <a:solidFill>
                <a:schemeClr val="accent1">
                  <a:lumMod val="75000"/>
                </a:schemeClr>
              </a:solidFill>
              <a:tailEnd type="arrow"/>
            </a:ln>
          </p:spPr>
          <p:style>
            <a:lnRef idx="3">
              <a:schemeClr val="accent1"/>
            </a:lnRef>
            <a:fillRef idx="0">
              <a:schemeClr val="accent1"/>
            </a:fillRef>
            <a:effectRef idx="2">
              <a:schemeClr val="accent1"/>
            </a:effectRef>
            <a:fontRef idx="minor">
              <a:schemeClr val="tx1"/>
            </a:fontRef>
          </p:style>
        </p:cxnSp>
      </p:grpSp>
      <p:sp>
        <p:nvSpPr>
          <p:cNvPr id="24" name="자유형 23"/>
          <p:cNvSpPr/>
          <p:nvPr/>
        </p:nvSpPr>
        <p:spPr>
          <a:xfrm>
            <a:off x="4711157" y="1928813"/>
            <a:ext cx="546643" cy="689518"/>
          </a:xfrm>
          <a:custGeom>
            <a:avLst/>
            <a:gdLst>
              <a:gd name="connsiteX0" fmla="*/ 3718 w 546643"/>
              <a:gd name="connsiteY0" fmla="*/ 671512 h 689518"/>
              <a:gd name="connsiteX1" fmla="*/ 75156 w 546643"/>
              <a:gd name="connsiteY1" fmla="*/ 614362 h 689518"/>
              <a:gd name="connsiteX2" fmla="*/ 160881 w 546643"/>
              <a:gd name="connsiteY2" fmla="*/ 557212 h 689518"/>
              <a:gd name="connsiteX3" fmla="*/ 175168 w 546643"/>
              <a:gd name="connsiteY3" fmla="*/ 514350 h 689518"/>
              <a:gd name="connsiteX4" fmla="*/ 218031 w 546643"/>
              <a:gd name="connsiteY4" fmla="*/ 485775 h 689518"/>
              <a:gd name="connsiteX5" fmla="*/ 246606 w 546643"/>
              <a:gd name="connsiteY5" fmla="*/ 400050 h 689518"/>
              <a:gd name="connsiteX6" fmla="*/ 275181 w 546643"/>
              <a:gd name="connsiteY6" fmla="*/ 357187 h 689518"/>
              <a:gd name="connsiteX7" fmla="*/ 360906 w 546643"/>
              <a:gd name="connsiteY7" fmla="*/ 185737 h 689518"/>
              <a:gd name="connsiteX8" fmla="*/ 403768 w 546643"/>
              <a:gd name="connsiteY8" fmla="*/ 157162 h 689518"/>
              <a:gd name="connsiteX9" fmla="*/ 432343 w 546643"/>
              <a:gd name="connsiteY9" fmla="*/ 114300 h 689518"/>
              <a:gd name="connsiteX10" fmla="*/ 446631 w 546643"/>
              <a:gd name="connsiteY10" fmla="*/ 71437 h 689518"/>
              <a:gd name="connsiteX11" fmla="*/ 532356 w 546643"/>
              <a:gd name="connsiteY11" fmla="*/ 14287 h 689518"/>
              <a:gd name="connsiteX12" fmla="*/ 546643 w 546643"/>
              <a:gd name="connsiteY12" fmla="*/ 0 h 689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46643" h="689518">
                <a:moveTo>
                  <a:pt x="3718" y="671512"/>
                </a:moveTo>
                <a:cubicBezTo>
                  <a:pt x="146743" y="635757"/>
                  <a:pt x="0" y="689518"/>
                  <a:pt x="75156" y="614362"/>
                </a:cubicBezTo>
                <a:cubicBezTo>
                  <a:pt x="99440" y="590078"/>
                  <a:pt x="160881" y="557212"/>
                  <a:pt x="160881" y="557212"/>
                </a:cubicBezTo>
                <a:cubicBezTo>
                  <a:pt x="165643" y="542925"/>
                  <a:pt x="165760" y="526110"/>
                  <a:pt x="175168" y="514350"/>
                </a:cubicBezTo>
                <a:cubicBezTo>
                  <a:pt x="185895" y="500941"/>
                  <a:pt x="208930" y="500336"/>
                  <a:pt x="218031" y="485775"/>
                </a:cubicBezTo>
                <a:cubicBezTo>
                  <a:pt x="233995" y="460233"/>
                  <a:pt x="229898" y="425112"/>
                  <a:pt x="246606" y="400050"/>
                </a:cubicBezTo>
                <a:lnTo>
                  <a:pt x="275181" y="357187"/>
                </a:lnTo>
                <a:cubicBezTo>
                  <a:pt x="291481" y="308286"/>
                  <a:pt x="313426" y="217391"/>
                  <a:pt x="360906" y="185737"/>
                </a:cubicBezTo>
                <a:lnTo>
                  <a:pt x="403768" y="157162"/>
                </a:lnTo>
                <a:cubicBezTo>
                  <a:pt x="413293" y="142875"/>
                  <a:pt x="424664" y="129658"/>
                  <a:pt x="432343" y="114300"/>
                </a:cubicBezTo>
                <a:cubicBezTo>
                  <a:pt x="439078" y="100829"/>
                  <a:pt x="435982" y="82086"/>
                  <a:pt x="446631" y="71437"/>
                </a:cubicBezTo>
                <a:cubicBezTo>
                  <a:pt x="470915" y="47153"/>
                  <a:pt x="508072" y="38571"/>
                  <a:pt x="532356" y="14287"/>
                </a:cubicBezTo>
                <a:lnTo>
                  <a:pt x="546643" y="0"/>
                </a:lnTo>
              </a:path>
            </a:pathLst>
          </a:custGeom>
          <a:solidFill>
            <a:srgbClr val="E60000"/>
          </a:solidFill>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down)">
                                      <p:cBhvr>
                                        <p:cTn id="7" dur="500"/>
                                        <p:tgtEl>
                                          <p:spTgt spid="24"/>
                                        </p:tgtEl>
                                      </p:cBhvr>
                                    </p:animEffect>
                                  </p:childTnLst>
                                </p:cTn>
                              </p:par>
                              <p:par>
                                <p:cTn id="8" presetID="1" presetClass="entr" presetSubtype="0" fill="hold" nodeType="withEffect">
                                  <p:stCondLst>
                                    <p:cond delay="900"/>
                                  </p:stCondLst>
                                  <p:childTnLst>
                                    <p:set>
                                      <p:cBhvr>
                                        <p:cTn id="9"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23220"/>
            </a:xfrm>
            <a:prstGeom prst="rect">
              <a:avLst/>
            </a:prstGeom>
            <a:noFill/>
          </p:spPr>
          <p:txBody>
            <a:bodyPr wrap="square">
              <a:spAutoFit/>
            </a:bodyPr>
            <a:lstStyle/>
            <a:p>
              <a:pPr algn="ctr">
                <a:defRPr lang="ko-KR" altLang="en-US"/>
              </a:pPr>
              <a:r>
                <a:rPr lang="en-US" altLang="ko-KR" sz="2800" b="1" dirty="0" smtClean="0">
                  <a:solidFill>
                    <a:schemeClr val="bg1"/>
                  </a:solidFill>
                </a:rPr>
                <a:t>Longevity of an Atmospheric CO2 perturbation</a:t>
              </a:r>
              <a:endParaRPr lang="en-US" altLang="ko-KR" sz="2800" b="1" dirty="0">
                <a:solidFill>
                  <a:schemeClr val="bg1"/>
                </a:solidFill>
              </a:endParaRPr>
            </a:p>
          </p:txBody>
        </p:sp>
      </p:grpSp>
      <p:pic>
        <p:nvPicPr>
          <p:cNvPr id="12" name="그림 11" descr="_copy4.jpg"/>
          <p:cNvPicPr>
            <a:picLocks noChangeAspect="1"/>
          </p:cNvPicPr>
          <p:nvPr/>
        </p:nvPicPr>
        <p:blipFill>
          <a:blip r:embed="rId2"/>
          <a:stretch>
            <a:fillRect/>
          </a:stretch>
        </p:blipFill>
        <p:spPr>
          <a:xfrm>
            <a:off x="1250133" y="1285860"/>
            <a:ext cx="6643734" cy="492502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그룹 2"/>
          <p:cNvGrpSpPr/>
          <p:nvPr/>
        </p:nvGrpSpPr>
        <p:grpSpPr>
          <a:xfrm>
            <a:off x="0" y="188630"/>
            <a:ext cx="9144000" cy="648082"/>
            <a:chOff x="0" y="188630"/>
            <a:chExt cx="2339752" cy="648082"/>
          </a:xfrm>
        </p:grpSpPr>
        <p:sp>
          <p:nvSpPr>
            <p:cNvPr id="4" name="직사각형 3"/>
            <p:cNvSpPr/>
            <p:nvPr/>
          </p:nvSpPr>
          <p:spPr>
            <a:xfrm>
              <a:off x="0" y="188640"/>
              <a:ext cx="2339752" cy="648072"/>
            </a:xfrm>
            <a:prstGeom prst="rect">
              <a:avLst/>
            </a:prstGeom>
            <a:solidFill>
              <a:srgbClr val="1B1760"/>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anchor="ctr">
              <a:noAutofit/>
            </a:bodyPr>
            <a:lstStyle/>
            <a:p>
              <a:pPr algn="ctr">
                <a:defRPr lang="ko-KR" altLang="en-US"/>
              </a:pPr>
              <a:endParaRPr lang="ko-KR" altLang="en-US"/>
            </a:p>
          </p:txBody>
        </p:sp>
        <p:sp>
          <p:nvSpPr>
            <p:cNvPr id="5" name="TextBox 4"/>
            <p:cNvSpPr txBox="1"/>
            <p:nvPr/>
          </p:nvSpPr>
          <p:spPr>
            <a:xfrm>
              <a:off x="107499" y="188630"/>
              <a:ext cx="2160242" cy="523220"/>
            </a:xfrm>
            <a:prstGeom prst="rect">
              <a:avLst/>
            </a:prstGeom>
            <a:noFill/>
          </p:spPr>
          <p:txBody>
            <a:bodyPr wrap="square">
              <a:spAutoFit/>
            </a:bodyPr>
            <a:lstStyle/>
            <a:p>
              <a:pPr algn="ctr">
                <a:defRPr lang="ko-KR" altLang="en-US"/>
              </a:pPr>
              <a:r>
                <a:rPr lang="en-US" altLang="ko-KR" sz="2800" b="1" dirty="0" smtClean="0">
                  <a:solidFill>
                    <a:schemeClr val="bg1"/>
                  </a:solidFill>
                </a:rPr>
                <a:t>Longevity of an Atmospheric CO2 perturbation</a:t>
              </a:r>
              <a:endParaRPr lang="en-US" altLang="ko-KR" sz="2800" b="1" dirty="0">
                <a:solidFill>
                  <a:schemeClr val="bg1"/>
                </a:solidFill>
              </a:endParaRPr>
            </a:p>
          </p:txBody>
        </p:sp>
      </p:grpSp>
      <p:pic>
        <p:nvPicPr>
          <p:cNvPr id="7" name="그림 6" descr="원자력문화재단_바다의이산화탄소흡수와저장_energyplanet.jpg"/>
          <p:cNvPicPr>
            <a:picLocks noChangeAspect="1"/>
          </p:cNvPicPr>
          <p:nvPr/>
        </p:nvPicPr>
        <p:blipFill>
          <a:blip r:embed="rId2"/>
          <a:stretch>
            <a:fillRect/>
          </a:stretch>
        </p:blipFill>
        <p:spPr>
          <a:xfrm>
            <a:off x="2117460" y="1000108"/>
            <a:ext cx="4909081" cy="3589084"/>
          </a:xfrm>
          <a:prstGeom prst="rect">
            <a:avLst/>
          </a:prstGeom>
        </p:spPr>
      </p:pic>
      <p:sp>
        <p:nvSpPr>
          <p:cNvPr id="13" name="오른쪽 화살표 설명선 12"/>
          <p:cNvSpPr/>
          <p:nvPr/>
        </p:nvSpPr>
        <p:spPr>
          <a:xfrm>
            <a:off x="428596" y="5286388"/>
            <a:ext cx="2071702" cy="785818"/>
          </a:xfrm>
          <a:prstGeom prst="rightArrowCallout">
            <a:avLst>
              <a:gd name="adj1" fmla="val 25000"/>
              <a:gd name="adj2" fmla="val 26877"/>
              <a:gd name="adj3" fmla="val 25000"/>
              <a:gd name="adj4" fmla="val 78503"/>
            </a:avLst>
          </a:prstGeom>
          <a:solidFill>
            <a:srgbClr val="0F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2400" b="1" dirty="0" smtClean="0"/>
              <a:t>Temp ↑</a:t>
            </a:r>
            <a:endParaRPr lang="ko-KR" altLang="en-US" sz="2400" b="1" dirty="0"/>
          </a:p>
        </p:txBody>
      </p:sp>
      <p:sp>
        <p:nvSpPr>
          <p:cNvPr id="14" name="직사각형 13"/>
          <p:cNvSpPr/>
          <p:nvPr/>
        </p:nvSpPr>
        <p:spPr>
          <a:xfrm>
            <a:off x="2857488" y="4929198"/>
            <a:ext cx="2786082" cy="642942"/>
          </a:xfrm>
          <a:prstGeom prst="rect">
            <a:avLst/>
          </a:prstGeom>
          <a:solidFill>
            <a:srgbClr val="0F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t>Plankton population</a:t>
            </a:r>
            <a:r>
              <a:rPr lang="en-US" b="1" dirty="0" smtClean="0"/>
              <a:t>↓</a:t>
            </a:r>
            <a:endParaRPr lang="ko-KR" altLang="en-US" dirty="0"/>
          </a:p>
        </p:txBody>
      </p:sp>
      <p:sp>
        <p:nvSpPr>
          <p:cNvPr id="15" name="직사각형 14"/>
          <p:cNvSpPr/>
          <p:nvPr/>
        </p:nvSpPr>
        <p:spPr>
          <a:xfrm>
            <a:off x="2857488" y="5929330"/>
            <a:ext cx="2786400" cy="644400"/>
          </a:xfrm>
          <a:prstGeom prst="rect">
            <a:avLst/>
          </a:prstGeom>
          <a:solidFill>
            <a:srgbClr val="0F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Solubility↓</a:t>
            </a:r>
            <a:endParaRPr lang="ko-KR" altLang="en-US" dirty="0"/>
          </a:p>
        </p:txBody>
      </p:sp>
      <p:sp>
        <p:nvSpPr>
          <p:cNvPr id="16" name="직사각형 15"/>
          <p:cNvSpPr/>
          <p:nvPr/>
        </p:nvSpPr>
        <p:spPr>
          <a:xfrm>
            <a:off x="6786578" y="5143512"/>
            <a:ext cx="1928826" cy="1071570"/>
          </a:xfrm>
          <a:prstGeom prst="rect">
            <a:avLst/>
          </a:prstGeom>
          <a:solidFill>
            <a:srgbClr val="0F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Dissolved</a:t>
            </a:r>
            <a:r>
              <a:rPr lang="en-US" dirty="0" smtClean="0"/>
              <a:t> </a:t>
            </a:r>
            <a:r>
              <a:rPr lang="en-US" b="1" dirty="0" smtClean="0"/>
              <a:t>CO2 </a:t>
            </a:r>
          </a:p>
          <a:p>
            <a:pPr algn="ctr"/>
            <a:r>
              <a:rPr lang="en-US" b="1" dirty="0" smtClean="0"/>
              <a:t>levels↓</a:t>
            </a:r>
            <a:endParaRPr lang="ko-KR" altLang="en-US" b="1" dirty="0"/>
          </a:p>
        </p:txBody>
      </p:sp>
      <p:sp>
        <p:nvSpPr>
          <p:cNvPr id="19" name="줄무늬가 있는 오른쪽 화살표 18"/>
          <p:cNvSpPr/>
          <p:nvPr/>
        </p:nvSpPr>
        <p:spPr>
          <a:xfrm>
            <a:off x="5929322" y="5473508"/>
            <a:ext cx="642942" cy="455822"/>
          </a:xfrm>
          <a:prstGeom prst="stripedRightArrow">
            <a:avLst/>
          </a:prstGeom>
          <a:solidFill>
            <a:srgbClr val="0F243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2802108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par>
                          <p:cTn id="18" fill="hold">
                            <p:stCondLst>
                              <p:cond delay="500"/>
                            </p:stCondLst>
                            <p:childTnLst>
                              <p:par>
                                <p:cTn id="19" presetID="1"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9" grpId="0" animBg="1"/>
    </p:bld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한컴오피스">
  <a:themeElements>
    <a:clrScheme name="한컴오피스">
      <a:dk1>
        <a:sysClr val="windowText" lastClr="000000"/>
      </a:dk1>
      <a:lt1>
        <a:sysClr val="window" lastClr="FFFFFF"/>
      </a:lt1>
      <a:dk2>
        <a:srgbClr val="1C3D62"/>
      </a:dk2>
      <a:lt2>
        <a:srgbClr val="E3DCC1"/>
      </a:lt2>
      <a:accent1>
        <a:srgbClr val="315F97"/>
      </a:accent1>
      <a:accent2>
        <a:srgbClr val="C75252"/>
      </a:accent2>
      <a:accent3>
        <a:srgbClr val="E9AE2B"/>
      </a:accent3>
      <a:accent4>
        <a:srgbClr val="699B37"/>
      </a:accent4>
      <a:accent5>
        <a:srgbClr val="358791"/>
      </a:accent5>
      <a:accent6>
        <a:srgbClr val="CA56A7"/>
      </a:accent6>
      <a:hlink>
        <a:srgbClr val="0000FF"/>
      </a:hlink>
      <a:folHlink>
        <a:srgbClr val="800080"/>
      </a:folHlink>
    </a:clrScheme>
    <a:fontScheme name="한컴오피스">
      <a:majorFont>
        <a:latin typeface="함초롬돋움"/>
        <a:ea typeface="함초롬돋움"/>
        <a:cs typeface=""/>
      </a:majorFont>
      <a:minorFont>
        <a:latin typeface="함초롬돋움"/>
        <a:ea typeface="함초롬돋움"/>
        <a:cs typeface=""/>
      </a:minorFont>
    </a:fontScheme>
    <a:fmtScheme name="한컴오피스">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12700" cap="flat" cmpd="sng" algn="ctr">
          <a:solidFill>
            <a:schemeClr val="phClr">
              <a:satMod val="105000"/>
            </a:scheme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75000"/>
              </a:srgbClr>
            </a:outerShdw>
          </a:effectLst>
        </a:effectStyle>
        <a:effectStyle>
          <a:effectLst>
            <a:outerShdw blurRad="38100" dist="25400" dir="5400000" rotWithShape="0">
              <a:srgbClr val="000000">
                <a:alpha val="75000"/>
              </a:srgbClr>
            </a:outerShdw>
          </a:effectLst>
        </a:effectStyle>
        <a:effectStyle>
          <a:effectLst>
            <a:reflection blurRad="12700" stA="26000" endPos="28000" dist="38100" dir="54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729</Words>
  <Application>Microsoft Office PowerPoint</Application>
  <PresentationFormat>화면 슬라이드 쇼(4:3)</PresentationFormat>
  <Paragraphs>152</Paragraphs>
  <Slides>31</Slides>
  <Notes>24</Notes>
  <HiddenSlides>0</HiddenSlides>
  <MMClips>0</MMClips>
  <ScaleCrop>false</ScaleCrop>
  <HeadingPairs>
    <vt:vector size="6" baseType="variant">
      <vt:variant>
        <vt:lpstr>사용한 글꼴</vt:lpstr>
      </vt:variant>
      <vt:variant>
        <vt:i4>6</vt:i4>
      </vt:variant>
      <vt:variant>
        <vt:lpstr>테마</vt:lpstr>
      </vt:variant>
      <vt:variant>
        <vt:i4>1</vt:i4>
      </vt:variant>
      <vt:variant>
        <vt:lpstr>슬라이드 제목</vt:lpstr>
      </vt:variant>
      <vt:variant>
        <vt:i4>31</vt:i4>
      </vt:variant>
    </vt:vector>
  </HeadingPairs>
  <TitlesOfParts>
    <vt:vector size="38" baseType="lpstr">
      <vt:lpstr>굴림</vt:lpstr>
      <vt:lpstr>Arial</vt:lpstr>
      <vt:lpstr>Wingdings</vt:lpstr>
      <vt:lpstr>함초롬돋움</vt:lpstr>
      <vt:lpstr>Candara</vt:lpstr>
      <vt:lpstr>맑은 고딕</vt:lpstr>
      <vt:lpstr>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슬라이드 1</dc:title>
  <dc:creator>jin-sung</dc:creator>
  <cp:lastModifiedBy>이화여자대학교</cp:lastModifiedBy>
  <cp:revision>143</cp:revision>
  <dcterms:created xsi:type="dcterms:W3CDTF">2012-12-23T16:37:35Z</dcterms:created>
  <dcterms:modified xsi:type="dcterms:W3CDTF">2013-11-19T06:13:52Z</dcterms:modified>
</cp:coreProperties>
</file>