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 id="2147483691" r:id="rId2"/>
  </p:sldMasterIdLst>
  <p:notesMasterIdLst>
    <p:notesMasterId r:id="rId66"/>
  </p:notesMasterIdLst>
  <p:handoutMasterIdLst>
    <p:handoutMasterId r:id="rId67"/>
  </p:handoutMasterIdLst>
  <p:sldIdLst>
    <p:sldId id="256" r:id="rId3"/>
    <p:sldId id="257" r:id="rId4"/>
    <p:sldId id="258" r:id="rId5"/>
    <p:sldId id="328" r:id="rId6"/>
    <p:sldId id="260" r:id="rId7"/>
    <p:sldId id="261"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20" r:id="rId59"/>
    <p:sldId id="321" r:id="rId60"/>
    <p:sldId id="322" r:id="rId61"/>
    <p:sldId id="323" r:id="rId62"/>
    <p:sldId id="324" r:id="rId63"/>
    <p:sldId id="325" r:id="rId64"/>
    <p:sldId id="327" r:id="rId65"/>
  </p:sldIdLst>
  <p:sldSz cx="9144000" cy="6858000" type="screen4x3"/>
  <p:notesSz cx="6858000" cy="9144000"/>
  <p:embeddedFontLst>
    <p:embeddedFont>
      <p:font typeface="HY강M" pitchFamily="18" charset="-127"/>
      <p:regular r:id="rId68"/>
    </p:embeddedFont>
    <p:embeddedFont>
      <p:font typeface="Candara" pitchFamily="34" charset="0"/>
      <p:regular r:id="rId69"/>
      <p:bold r:id="rId70"/>
      <p:italic r:id="rId71"/>
      <p:boldItalic r:id="rId72"/>
    </p:embeddedFont>
    <p:embeddedFont>
      <p:font typeface="함초롬돋움" pitchFamily="50" charset="-127"/>
      <p:regular r:id="rId73"/>
      <p:bold r:id="rId74"/>
    </p:embeddedFont>
    <p:embeddedFont>
      <p:font typeface="함초롬바탕" pitchFamily="18" charset="-127"/>
      <p:regular r:id="rId75"/>
      <p:bold r:id="rId76"/>
    </p:embeddedFont>
    <p:embeddedFont>
      <p:font typeface="맑은 고딕" pitchFamily="50" charset="-127"/>
      <p:regular r:id="rId77"/>
      <p:bold r:id="rId78"/>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ACF4677E-8BD2-47ae-8A1F-98590045965D">
      <hp:hncThemeShow xmlns="" xmlns:c="http://schemas.openxmlformats.org/drawingml/2006/chart" xmlns:dgm="http://schemas.openxmlformats.org/drawingml/2006/diagram" xmlns:dsp="http://schemas.microsoft.com/office/drawing/2008/diagram" xmlns:hp="http://schemas.haansoft.com/office/presentation/8.0"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5"/>
    <p:restoredTop sz="67627" autoAdjust="0"/>
  </p:normalViewPr>
  <p:slideViewPr>
    <p:cSldViewPr>
      <p:cViewPr>
        <p:scale>
          <a:sx n="80" d="100"/>
          <a:sy n="80" d="100"/>
        </p:scale>
        <p:origin x="-930" y="-66"/>
      </p:cViewPr>
      <p:guideLst>
        <p:guide orient="horz" pos="2158"/>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252" y="-96"/>
      </p:cViewPr>
      <p:guideLst>
        <p:guide orient="horz" pos="2878"/>
        <p:guide pos="215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1.fntdata"/><Relationship Id="rId76"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324B9-6A61-4DCE-B882-F52496E26104}" type="doc">
      <dgm:prSet loTypeId="urn:microsoft.com/office/officeart/2005/8/layout/cycle5" loCatId="cycle" qsTypeId="urn:microsoft.com/office/officeart/2005/8/quickstyle/simple3" qsCatId="simple" csTypeId="urn:microsoft.com/office/officeart/2005/8/colors/accent0_2" csCatId="mainScheme" phldr="1"/>
      <dgm:spPr/>
      <dgm:t>
        <a:bodyPr/>
        <a:lstStyle/>
        <a:p>
          <a:pPr latinLnBrk="1"/>
          <a:endParaRPr lang="ko-KR" altLang="en-US"/>
        </a:p>
      </dgm:t>
    </dgm:pt>
    <dgm:pt modelId="{B0605885-0472-424F-9266-F5F00AA2E3EB}">
      <dgm:prSet phldrT="[텍스트]" custT="1"/>
      <dgm:spPr/>
      <dgm:t>
        <a:bodyPr/>
        <a:lstStyle/>
        <a:p>
          <a:pPr latinLnBrk="1"/>
          <a:r>
            <a:rPr lang="en-US" altLang="ko-KR" sz="1400" b="1" dirty="0" smtClean="0"/>
            <a:t>Surface temp </a:t>
          </a:r>
          <a:r>
            <a:rPr lang="en-US" altLang="ko-KR" sz="1400" b="1" dirty="0" smtClean="0">
              <a:latin typeface="바탕"/>
              <a:ea typeface="바탕"/>
            </a:rPr>
            <a:t>↑</a:t>
          </a:r>
          <a:endParaRPr lang="ko-KR" altLang="en-US" sz="8000" b="1" dirty="0"/>
        </a:p>
      </dgm:t>
    </dgm:pt>
    <dgm:pt modelId="{76B767A8-9B91-41CC-8E10-474083C08A15}" type="parTrans" cxnId="{F309DCE5-1C73-407A-8AF0-22733E49AD8F}">
      <dgm:prSet/>
      <dgm:spPr/>
      <dgm:t>
        <a:bodyPr/>
        <a:lstStyle/>
        <a:p>
          <a:pPr latinLnBrk="1"/>
          <a:endParaRPr lang="ko-KR" altLang="en-US" sz="2800" b="1"/>
        </a:p>
      </dgm:t>
    </dgm:pt>
    <dgm:pt modelId="{368473F3-CFFA-4485-A33B-0BFFF066F565}" type="sibTrans" cxnId="{F309DCE5-1C73-407A-8AF0-22733E49AD8F}">
      <dgm:prSet/>
      <dgm:spPr/>
      <dgm:t>
        <a:bodyPr/>
        <a:lstStyle/>
        <a:p>
          <a:pPr latinLnBrk="1"/>
          <a:endParaRPr lang="ko-KR" altLang="en-US" sz="2800" b="1"/>
        </a:p>
      </dgm:t>
    </dgm:pt>
    <dgm:pt modelId="{C3FCE1AE-6F09-427B-AD8F-EA3278E81BC5}">
      <dgm:prSet phldrT="[텍스트]" custT="1"/>
      <dgm:spPr/>
      <dgm:t>
        <a:bodyPr/>
        <a:lstStyle/>
        <a:p>
          <a:pPr latinLnBrk="1"/>
          <a:r>
            <a:rPr lang="en-US" altLang="ko-KR" sz="1400" b="1" dirty="0" smtClean="0"/>
            <a:t>Evaporation </a:t>
          </a:r>
          <a:r>
            <a:rPr lang="en-US" altLang="ko-KR" sz="1400" b="1" dirty="0" smtClean="0">
              <a:latin typeface="바탕"/>
              <a:ea typeface="바탕"/>
            </a:rPr>
            <a:t>↑</a:t>
          </a:r>
          <a:endParaRPr lang="ko-KR" altLang="en-US" sz="1400" b="1" dirty="0"/>
        </a:p>
      </dgm:t>
    </dgm:pt>
    <dgm:pt modelId="{8AE4A492-8767-4190-902A-070B3CF03FB9}" type="parTrans" cxnId="{F61BCEFF-194A-4BA6-8D73-E120EC406E5B}">
      <dgm:prSet/>
      <dgm:spPr/>
      <dgm:t>
        <a:bodyPr/>
        <a:lstStyle/>
        <a:p>
          <a:pPr latinLnBrk="1"/>
          <a:endParaRPr lang="ko-KR" altLang="en-US" sz="2800" b="1"/>
        </a:p>
      </dgm:t>
    </dgm:pt>
    <dgm:pt modelId="{59D66DE0-D36C-42AB-9632-B1AC059BC7B6}" type="sibTrans" cxnId="{F61BCEFF-194A-4BA6-8D73-E120EC406E5B}">
      <dgm:prSet/>
      <dgm:spPr/>
      <dgm:t>
        <a:bodyPr/>
        <a:lstStyle/>
        <a:p>
          <a:pPr latinLnBrk="1"/>
          <a:endParaRPr lang="ko-KR" altLang="en-US" sz="2800" b="1"/>
        </a:p>
      </dgm:t>
    </dgm:pt>
    <dgm:pt modelId="{4BC7EA70-D6CB-4F31-A214-C34676C105A5}">
      <dgm:prSet phldrT="[텍스트]" custT="1"/>
      <dgm:spPr/>
      <dgm:t>
        <a:bodyPr/>
        <a:lstStyle/>
        <a:p>
          <a:pPr latinLnBrk="1"/>
          <a:r>
            <a:rPr lang="en-US" altLang="ko-KR" sz="1400" b="1" dirty="0" smtClean="0"/>
            <a:t>Water vapor amount </a:t>
          </a:r>
          <a:r>
            <a:rPr lang="en-US" altLang="ko-KR" sz="1400" b="1" dirty="0" smtClean="0">
              <a:latin typeface="바탕"/>
              <a:ea typeface="바탕"/>
            </a:rPr>
            <a:t>↑</a:t>
          </a:r>
          <a:endParaRPr lang="ko-KR" altLang="en-US" sz="1400" b="1" dirty="0"/>
        </a:p>
      </dgm:t>
    </dgm:pt>
    <dgm:pt modelId="{540AD433-A651-409C-B601-40F62D0C09E8}" type="parTrans" cxnId="{9F85F2F8-68E4-4D94-9BF0-F2EA3A76B8E1}">
      <dgm:prSet/>
      <dgm:spPr/>
      <dgm:t>
        <a:bodyPr/>
        <a:lstStyle/>
        <a:p>
          <a:pPr latinLnBrk="1"/>
          <a:endParaRPr lang="ko-KR" altLang="en-US" sz="2800" b="1"/>
        </a:p>
      </dgm:t>
    </dgm:pt>
    <dgm:pt modelId="{01B941A9-EA82-4235-B3C6-519C059C3CA0}" type="sibTrans" cxnId="{9F85F2F8-68E4-4D94-9BF0-F2EA3A76B8E1}">
      <dgm:prSet/>
      <dgm:spPr/>
      <dgm:t>
        <a:bodyPr/>
        <a:lstStyle/>
        <a:p>
          <a:pPr latinLnBrk="1"/>
          <a:endParaRPr lang="ko-KR" altLang="en-US" sz="2800" b="1"/>
        </a:p>
      </dgm:t>
    </dgm:pt>
    <dgm:pt modelId="{79F71999-902B-4D54-AC9A-7FCAA345D637}">
      <dgm:prSet phldrT="[텍스트]" custT="1"/>
      <dgm:spPr/>
      <dgm:t>
        <a:bodyPr/>
        <a:lstStyle/>
        <a:p>
          <a:pPr latinLnBrk="1"/>
          <a:r>
            <a:rPr lang="en-US" altLang="ko-KR" sz="1400" b="1" dirty="0" smtClean="0"/>
            <a:t>Cloudiness </a:t>
          </a:r>
          <a:r>
            <a:rPr lang="en-US" altLang="ko-KR" sz="1400" b="1" dirty="0" smtClean="0">
              <a:latin typeface="바탕"/>
              <a:ea typeface="바탕"/>
            </a:rPr>
            <a:t>↑</a:t>
          </a:r>
          <a:endParaRPr lang="ko-KR" altLang="en-US" sz="1400" b="1" dirty="0"/>
        </a:p>
      </dgm:t>
    </dgm:pt>
    <dgm:pt modelId="{1C139B7E-524F-4E0A-9C49-2FA912FD466C}" type="parTrans" cxnId="{A0DF0126-0491-4045-8AE6-56092C520C59}">
      <dgm:prSet/>
      <dgm:spPr/>
      <dgm:t>
        <a:bodyPr/>
        <a:lstStyle/>
        <a:p>
          <a:pPr latinLnBrk="1"/>
          <a:endParaRPr lang="ko-KR" altLang="en-US" sz="2800" b="1"/>
        </a:p>
      </dgm:t>
    </dgm:pt>
    <dgm:pt modelId="{E5CD0830-EF7F-4D6F-898D-7C00CCFA3DF8}" type="sibTrans" cxnId="{A0DF0126-0491-4045-8AE6-56092C520C59}">
      <dgm:prSet/>
      <dgm:spPr/>
      <dgm:t>
        <a:bodyPr/>
        <a:lstStyle/>
        <a:p>
          <a:pPr latinLnBrk="1"/>
          <a:endParaRPr lang="ko-KR" altLang="en-US" sz="2800" b="1"/>
        </a:p>
      </dgm:t>
    </dgm:pt>
    <dgm:pt modelId="{279932D6-7FDD-4374-882B-C1471CCE5849}">
      <dgm:prSet phldrT="[텍스트]" custT="1"/>
      <dgm:spPr/>
      <dgm:t>
        <a:bodyPr/>
        <a:lstStyle/>
        <a:p>
          <a:pPr latinLnBrk="1"/>
          <a:r>
            <a:rPr lang="en-US" altLang="ko-KR" sz="1400" b="1" dirty="0" smtClean="0"/>
            <a:t>LW absorption</a:t>
          </a:r>
          <a:r>
            <a:rPr lang="en-US" altLang="ko-KR" sz="1400" b="1" dirty="0" smtClean="0">
              <a:latin typeface="바탕"/>
              <a:ea typeface="바탕"/>
            </a:rPr>
            <a:t>↑</a:t>
          </a:r>
        </a:p>
        <a:p>
          <a:pPr latinLnBrk="1"/>
          <a:r>
            <a:rPr lang="en-US" altLang="ko-KR" sz="1400" b="1" dirty="0" smtClean="0">
              <a:latin typeface="+mn-ea"/>
              <a:ea typeface="+mn-ea"/>
            </a:rPr>
            <a:t>(greenhouse effect)</a:t>
          </a:r>
          <a:endParaRPr lang="ko-KR" altLang="en-US" sz="1400" b="1" dirty="0">
            <a:latin typeface="+mn-ea"/>
            <a:ea typeface="+mn-ea"/>
          </a:endParaRPr>
        </a:p>
      </dgm:t>
    </dgm:pt>
    <dgm:pt modelId="{D4269261-EA4F-4B73-A59A-944AC6838F90}" type="sibTrans" cxnId="{08D9B66C-42D1-49BE-80CF-118867317C2E}">
      <dgm:prSet/>
      <dgm:spPr/>
      <dgm:t>
        <a:bodyPr/>
        <a:lstStyle/>
        <a:p>
          <a:pPr latinLnBrk="1"/>
          <a:endParaRPr lang="ko-KR" altLang="en-US" sz="2800" b="1"/>
        </a:p>
      </dgm:t>
    </dgm:pt>
    <dgm:pt modelId="{6CEA516C-568A-483D-8302-3553A2A06DCB}" type="parTrans" cxnId="{08D9B66C-42D1-49BE-80CF-118867317C2E}">
      <dgm:prSet/>
      <dgm:spPr/>
      <dgm:t>
        <a:bodyPr/>
        <a:lstStyle/>
        <a:p>
          <a:pPr latinLnBrk="1"/>
          <a:endParaRPr lang="ko-KR" altLang="en-US" sz="2800" b="1"/>
        </a:p>
      </dgm:t>
    </dgm:pt>
    <dgm:pt modelId="{E21CD40B-1388-4306-B18F-81DB5EF89E29}" type="pres">
      <dgm:prSet presAssocID="{B5C324B9-6A61-4DCE-B882-F52496E26104}" presName="cycle" presStyleCnt="0">
        <dgm:presLayoutVars>
          <dgm:dir/>
          <dgm:resizeHandles val="exact"/>
        </dgm:presLayoutVars>
      </dgm:prSet>
      <dgm:spPr/>
      <dgm:t>
        <a:bodyPr/>
        <a:lstStyle/>
        <a:p>
          <a:pPr latinLnBrk="1"/>
          <a:endParaRPr lang="ko-KR" altLang="en-US"/>
        </a:p>
      </dgm:t>
    </dgm:pt>
    <dgm:pt modelId="{0158D9DD-AD66-489A-8058-E3B74C1158A6}" type="pres">
      <dgm:prSet presAssocID="{B0605885-0472-424F-9266-F5F00AA2E3EB}" presName="node" presStyleLbl="node1" presStyleIdx="0" presStyleCnt="5" custScaleX="128429" custScaleY="128131">
        <dgm:presLayoutVars>
          <dgm:bulletEnabled val="1"/>
        </dgm:presLayoutVars>
      </dgm:prSet>
      <dgm:spPr/>
      <dgm:t>
        <a:bodyPr/>
        <a:lstStyle/>
        <a:p>
          <a:pPr latinLnBrk="1"/>
          <a:endParaRPr lang="ko-KR" altLang="en-US"/>
        </a:p>
      </dgm:t>
    </dgm:pt>
    <dgm:pt modelId="{7D324EDC-70D2-4817-948E-B1808B9CB309}" type="pres">
      <dgm:prSet presAssocID="{B0605885-0472-424F-9266-F5F00AA2E3EB}" presName="spNode" presStyleCnt="0"/>
      <dgm:spPr/>
      <dgm:t>
        <a:bodyPr/>
        <a:lstStyle/>
        <a:p>
          <a:pPr latinLnBrk="1"/>
          <a:endParaRPr lang="ko-KR" altLang="en-US"/>
        </a:p>
      </dgm:t>
    </dgm:pt>
    <dgm:pt modelId="{2FB7304D-C9CB-4CD9-BF6B-BADA02189922}" type="pres">
      <dgm:prSet presAssocID="{368473F3-CFFA-4485-A33B-0BFFF066F565}" presName="sibTrans" presStyleLbl="sibTrans1D1" presStyleIdx="0" presStyleCnt="5"/>
      <dgm:spPr/>
      <dgm:t>
        <a:bodyPr/>
        <a:lstStyle/>
        <a:p>
          <a:pPr latinLnBrk="1"/>
          <a:endParaRPr lang="ko-KR" altLang="en-US"/>
        </a:p>
      </dgm:t>
    </dgm:pt>
    <dgm:pt modelId="{24A8A939-E771-4867-986A-AA93E108C4A6}" type="pres">
      <dgm:prSet presAssocID="{C3FCE1AE-6F09-427B-AD8F-EA3278E81BC5}" presName="node" presStyleLbl="node1" presStyleIdx="1" presStyleCnt="5" custScaleX="128429" custScaleY="128131">
        <dgm:presLayoutVars>
          <dgm:bulletEnabled val="1"/>
        </dgm:presLayoutVars>
      </dgm:prSet>
      <dgm:spPr/>
      <dgm:t>
        <a:bodyPr/>
        <a:lstStyle/>
        <a:p>
          <a:pPr latinLnBrk="1"/>
          <a:endParaRPr lang="ko-KR" altLang="en-US"/>
        </a:p>
      </dgm:t>
    </dgm:pt>
    <dgm:pt modelId="{B905A4EC-F895-41B6-9C3E-D79A9D7D58AC}" type="pres">
      <dgm:prSet presAssocID="{C3FCE1AE-6F09-427B-AD8F-EA3278E81BC5}" presName="spNode" presStyleCnt="0"/>
      <dgm:spPr/>
      <dgm:t>
        <a:bodyPr/>
        <a:lstStyle/>
        <a:p>
          <a:pPr latinLnBrk="1"/>
          <a:endParaRPr lang="ko-KR" altLang="en-US"/>
        </a:p>
      </dgm:t>
    </dgm:pt>
    <dgm:pt modelId="{002CA458-5391-4B06-85A0-68962966BBD6}" type="pres">
      <dgm:prSet presAssocID="{59D66DE0-D36C-42AB-9632-B1AC059BC7B6}" presName="sibTrans" presStyleLbl="sibTrans1D1" presStyleIdx="1" presStyleCnt="5"/>
      <dgm:spPr/>
      <dgm:t>
        <a:bodyPr/>
        <a:lstStyle/>
        <a:p>
          <a:pPr latinLnBrk="1"/>
          <a:endParaRPr lang="ko-KR" altLang="en-US"/>
        </a:p>
      </dgm:t>
    </dgm:pt>
    <dgm:pt modelId="{3AD8AB66-F801-49E4-86D1-D5D7B910CBF7}" type="pres">
      <dgm:prSet presAssocID="{4BC7EA70-D6CB-4F31-A214-C34676C105A5}" presName="node" presStyleLbl="node1" presStyleIdx="2" presStyleCnt="5" custScaleX="128429" custScaleY="128131" custRadScaleRad="101801" custRadScaleInc="-5720">
        <dgm:presLayoutVars>
          <dgm:bulletEnabled val="1"/>
        </dgm:presLayoutVars>
      </dgm:prSet>
      <dgm:spPr/>
      <dgm:t>
        <a:bodyPr/>
        <a:lstStyle/>
        <a:p>
          <a:pPr latinLnBrk="1"/>
          <a:endParaRPr lang="ko-KR" altLang="en-US"/>
        </a:p>
      </dgm:t>
    </dgm:pt>
    <dgm:pt modelId="{C5B38F9F-3C0D-4444-A425-183D64082795}" type="pres">
      <dgm:prSet presAssocID="{4BC7EA70-D6CB-4F31-A214-C34676C105A5}" presName="spNode" presStyleCnt="0"/>
      <dgm:spPr/>
      <dgm:t>
        <a:bodyPr/>
        <a:lstStyle/>
        <a:p>
          <a:pPr latinLnBrk="1"/>
          <a:endParaRPr lang="ko-KR" altLang="en-US"/>
        </a:p>
      </dgm:t>
    </dgm:pt>
    <dgm:pt modelId="{BDDEF18A-20DE-4009-A2D6-4CDBD50FD514}" type="pres">
      <dgm:prSet presAssocID="{01B941A9-EA82-4235-B3C6-519C059C3CA0}" presName="sibTrans" presStyleLbl="sibTrans1D1" presStyleIdx="2" presStyleCnt="5"/>
      <dgm:spPr/>
      <dgm:t>
        <a:bodyPr/>
        <a:lstStyle/>
        <a:p>
          <a:pPr latinLnBrk="1"/>
          <a:endParaRPr lang="ko-KR" altLang="en-US"/>
        </a:p>
      </dgm:t>
    </dgm:pt>
    <dgm:pt modelId="{00CD6F5B-49B6-49B3-9AA1-BA590DB8D4B6}" type="pres">
      <dgm:prSet presAssocID="{79F71999-902B-4D54-AC9A-7FCAA345D637}" presName="node" presStyleLbl="node1" presStyleIdx="3" presStyleCnt="5" custScaleX="128429" custScaleY="128131" custRadScaleRad="101801" custRadScaleInc="5720">
        <dgm:presLayoutVars>
          <dgm:bulletEnabled val="1"/>
        </dgm:presLayoutVars>
      </dgm:prSet>
      <dgm:spPr/>
      <dgm:t>
        <a:bodyPr/>
        <a:lstStyle/>
        <a:p>
          <a:pPr latinLnBrk="1"/>
          <a:endParaRPr lang="ko-KR" altLang="en-US"/>
        </a:p>
      </dgm:t>
    </dgm:pt>
    <dgm:pt modelId="{6BBCA25A-35EF-434F-9007-0E021A254BE6}" type="pres">
      <dgm:prSet presAssocID="{79F71999-902B-4D54-AC9A-7FCAA345D637}" presName="spNode" presStyleCnt="0"/>
      <dgm:spPr/>
      <dgm:t>
        <a:bodyPr/>
        <a:lstStyle/>
        <a:p>
          <a:pPr latinLnBrk="1"/>
          <a:endParaRPr lang="ko-KR" altLang="en-US"/>
        </a:p>
      </dgm:t>
    </dgm:pt>
    <dgm:pt modelId="{B908C5A7-58EA-4F32-BD5C-89540D787E59}" type="pres">
      <dgm:prSet presAssocID="{E5CD0830-EF7F-4D6F-898D-7C00CCFA3DF8}" presName="sibTrans" presStyleLbl="sibTrans1D1" presStyleIdx="3" presStyleCnt="5"/>
      <dgm:spPr/>
      <dgm:t>
        <a:bodyPr/>
        <a:lstStyle/>
        <a:p>
          <a:pPr latinLnBrk="1"/>
          <a:endParaRPr lang="ko-KR" altLang="en-US"/>
        </a:p>
      </dgm:t>
    </dgm:pt>
    <dgm:pt modelId="{BFDA3E4B-9D48-41A3-BC2B-43F254EEF5FB}" type="pres">
      <dgm:prSet presAssocID="{279932D6-7FDD-4374-882B-C1471CCE5849}" presName="node" presStyleLbl="node1" presStyleIdx="4" presStyleCnt="5" custScaleX="128429" custScaleY="128131">
        <dgm:presLayoutVars>
          <dgm:bulletEnabled val="1"/>
        </dgm:presLayoutVars>
      </dgm:prSet>
      <dgm:spPr/>
      <dgm:t>
        <a:bodyPr/>
        <a:lstStyle/>
        <a:p>
          <a:pPr latinLnBrk="1"/>
          <a:endParaRPr lang="ko-KR" altLang="en-US"/>
        </a:p>
      </dgm:t>
    </dgm:pt>
    <dgm:pt modelId="{FE6077F5-3F38-412C-9BC9-D5D7A11CF594}" type="pres">
      <dgm:prSet presAssocID="{279932D6-7FDD-4374-882B-C1471CCE5849}" presName="spNode" presStyleCnt="0"/>
      <dgm:spPr/>
      <dgm:t>
        <a:bodyPr/>
        <a:lstStyle/>
        <a:p>
          <a:pPr latinLnBrk="1"/>
          <a:endParaRPr lang="ko-KR" altLang="en-US"/>
        </a:p>
      </dgm:t>
    </dgm:pt>
    <dgm:pt modelId="{9FBF1873-2B98-4744-94A1-DEE931153378}" type="pres">
      <dgm:prSet presAssocID="{D4269261-EA4F-4B73-A59A-944AC6838F90}" presName="sibTrans" presStyleLbl="sibTrans1D1" presStyleIdx="4" presStyleCnt="5"/>
      <dgm:spPr/>
      <dgm:t>
        <a:bodyPr/>
        <a:lstStyle/>
        <a:p>
          <a:pPr latinLnBrk="1"/>
          <a:endParaRPr lang="ko-KR" altLang="en-US"/>
        </a:p>
      </dgm:t>
    </dgm:pt>
  </dgm:ptLst>
  <dgm:cxnLst>
    <dgm:cxn modelId="{B73FA4A5-553B-4C21-8279-1F3D22D7AB27}" type="presOf" srcId="{C3FCE1AE-6F09-427B-AD8F-EA3278E81BC5}" destId="{24A8A939-E771-4867-986A-AA93E108C4A6}" srcOrd="0" destOrd="0" presId="urn:microsoft.com/office/officeart/2005/8/layout/cycle5"/>
    <dgm:cxn modelId="{F61BCEFF-194A-4BA6-8D73-E120EC406E5B}" srcId="{B5C324B9-6A61-4DCE-B882-F52496E26104}" destId="{C3FCE1AE-6F09-427B-AD8F-EA3278E81BC5}" srcOrd="1" destOrd="0" parTransId="{8AE4A492-8767-4190-902A-070B3CF03FB9}" sibTransId="{59D66DE0-D36C-42AB-9632-B1AC059BC7B6}"/>
    <dgm:cxn modelId="{C1CE1B5D-5A47-4F3D-8477-1C54E3477BB9}" type="presOf" srcId="{01B941A9-EA82-4235-B3C6-519C059C3CA0}" destId="{BDDEF18A-20DE-4009-A2D6-4CDBD50FD514}" srcOrd="0" destOrd="0" presId="urn:microsoft.com/office/officeart/2005/8/layout/cycle5"/>
    <dgm:cxn modelId="{5A455162-A2B4-4AF7-9ED3-D9C035A593FE}" type="presOf" srcId="{368473F3-CFFA-4485-A33B-0BFFF066F565}" destId="{2FB7304D-C9CB-4CD9-BF6B-BADA02189922}" srcOrd="0" destOrd="0" presId="urn:microsoft.com/office/officeart/2005/8/layout/cycle5"/>
    <dgm:cxn modelId="{9F85F2F8-68E4-4D94-9BF0-F2EA3A76B8E1}" srcId="{B5C324B9-6A61-4DCE-B882-F52496E26104}" destId="{4BC7EA70-D6CB-4F31-A214-C34676C105A5}" srcOrd="2" destOrd="0" parTransId="{540AD433-A651-409C-B601-40F62D0C09E8}" sibTransId="{01B941A9-EA82-4235-B3C6-519C059C3CA0}"/>
    <dgm:cxn modelId="{0BA88C0A-FF62-487B-9DBE-1DFCFE794CDD}" type="presOf" srcId="{59D66DE0-D36C-42AB-9632-B1AC059BC7B6}" destId="{002CA458-5391-4B06-85A0-68962966BBD6}" srcOrd="0" destOrd="0" presId="urn:microsoft.com/office/officeart/2005/8/layout/cycle5"/>
    <dgm:cxn modelId="{9743349A-36CA-4231-9F5D-18030EA2EC7D}" type="presOf" srcId="{279932D6-7FDD-4374-882B-C1471CCE5849}" destId="{BFDA3E4B-9D48-41A3-BC2B-43F254EEF5FB}" srcOrd="0" destOrd="0" presId="urn:microsoft.com/office/officeart/2005/8/layout/cycle5"/>
    <dgm:cxn modelId="{8F8265CF-0C6B-4DE6-91AC-7E5A5D494664}" type="presOf" srcId="{D4269261-EA4F-4B73-A59A-944AC6838F90}" destId="{9FBF1873-2B98-4744-94A1-DEE931153378}" srcOrd="0" destOrd="0" presId="urn:microsoft.com/office/officeart/2005/8/layout/cycle5"/>
    <dgm:cxn modelId="{F309DCE5-1C73-407A-8AF0-22733E49AD8F}" srcId="{B5C324B9-6A61-4DCE-B882-F52496E26104}" destId="{B0605885-0472-424F-9266-F5F00AA2E3EB}" srcOrd="0" destOrd="0" parTransId="{76B767A8-9B91-41CC-8E10-474083C08A15}" sibTransId="{368473F3-CFFA-4485-A33B-0BFFF066F565}"/>
    <dgm:cxn modelId="{AB7C937A-C06A-4CC6-8CB3-A9AC1F078CD3}" type="presOf" srcId="{4BC7EA70-D6CB-4F31-A214-C34676C105A5}" destId="{3AD8AB66-F801-49E4-86D1-D5D7B910CBF7}" srcOrd="0" destOrd="0" presId="urn:microsoft.com/office/officeart/2005/8/layout/cycle5"/>
    <dgm:cxn modelId="{E47246FA-2199-4926-BF5F-BC4EE0A8231C}" type="presOf" srcId="{B5C324B9-6A61-4DCE-B882-F52496E26104}" destId="{E21CD40B-1388-4306-B18F-81DB5EF89E29}" srcOrd="0" destOrd="0" presId="urn:microsoft.com/office/officeart/2005/8/layout/cycle5"/>
    <dgm:cxn modelId="{08D9B66C-42D1-49BE-80CF-118867317C2E}" srcId="{B5C324B9-6A61-4DCE-B882-F52496E26104}" destId="{279932D6-7FDD-4374-882B-C1471CCE5849}" srcOrd="4" destOrd="0" parTransId="{6CEA516C-568A-483D-8302-3553A2A06DCB}" sibTransId="{D4269261-EA4F-4B73-A59A-944AC6838F90}"/>
    <dgm:cxn modelId="{A0DF0126-0491-4045-8AE6-56092C520C59}" srcId="{B5C324B9-6A61-4DCE-B882-F52496E26104}" destId="{79F71999-902B-4D54-AC9A-7FCAA345D637}" srcOrd="3" destOrd="0" parTransId="{1C139B7E-524F-4E0A-9C49-2FA912FD466C}" sibTransId="{E5CD0830-EF7F-4D6F-898D-7C00CCFA3DF8}"/>
    <dgm:cxn modelId="{972634FB-4399-48D8-998F-20A4D8F6965A}" type="presOf" srcId="{E5CD0830-EF7F-4D6F-898D-7C00CCFA3DF8}" destId="{B908C5A7-58EA-4F32-BD5C-89540D787E59}" srcOrd="0" destOrd="0" presId="urn:microsoft.com/office/officeart/2005/8/layout/cycle5"/>
    <dgm:cxn modelId="{1696AB2C-EC4B-4167-9450-A6B35038024B}" type="presOf" srcId="{B0605885-0472-424F-9266-F5F00AA2E3EB}" destId="{0158D9DD-AD66-489A-8058-E3B74C1158A6}" srcOrd="0" destOrd="0" presId="urn:microsoft.com/office/officeart/2005/8/layout/cycle5"/>
    <dgm:cxn modelId="{D980EB3A-D562-402C-98FC-0DC010395A9D}" type="presOf" srcId="{79F71999-902B-4D54-AC9A-7FCAA345D637}" destId="{00CD6F5B-49B6-49B3-9AA1-BA590DB8D4B6}" srcOrd="0" destOrd="0" presId="urn:microsoft.com/office/officeart/2005/8/layout/cycle5"/>
    <dgm:cxn modelId="{E49A039E-F4E1-42AA-A627-39121EECCC7D}" type="presParOf" srcId="{E21CD40B-1388-4306-B18F-81DB5EF89E29}" destId="{0158D9DD-AD66-489A-8058-E3B74C1158A6}" srcOrd="0" destOrd="0" presId="urn:microsoft.com/office/officeart/2005/8/layout/cycle5"/>
    <dgm:cxn modelId="{47580BFE-080F-4EA3-8499-393398199A43}" type="presParOf" srcId="{E21CD40B-1388-4306-B18F-81DB5EF89E29}" destId="{7D324EDC-70D2-4817-948E-B1808B9CB309}" srcOrd="1" destOrd="0" presId="urn:microsoft.com/office/officeart/2005/8/layout/cycle5"/>
    <dgm:cxn modelId="{0BA136EF-70ED-44CC-8310-04ACB97C0084}" type="presParOf" srcId="{E21CD40B-1388-4306-B18F-81DB5EF89E29}" destId="{2FB7304D-C9CB-4CD9-BF6B-BADA02189922}" srcOrd="2" destOrd="0" presId="urn:microsoft.com/office/officeart/2005/8/layout/cycle5"/>
    <dgm:cxn modelId="{9300B2FD-4B7C-4420-8629-E498EC1C7696}" type="presParOf" srcId="{E21CD40B-1388-4306-B18F-81DB5EF89E29}" destId="{24A8A939-E771-4867-986A-AA93E108C4A6}" srcOrd="3" destOrd="0" presId="urn:microsoft.com/office/officeart/2005/8/layout/cycle5"/>
    <dgm:cxn modelId="{20C0C6B3-F965-41E9-9839-01119EA3440C}" type="presParOf" srcId="{E21CD40B-1388-4306-B18F-81DB5EF89E29}" destId="{B905A4EC-F895-41B6-9C3E-D79A9D7D58AC}" srcOrd="4" destOrd="0" presId="urn:microsoft.com/office/officeart/2005/8/layout/cycle5"/>
    <dgm:cxn modelId="{0D354723-0E14-434A-AD9D-7B2340D86525}" type="presParOf" srcId="{E21CD40B-1388-4306-B18F-81DB5EF89E29}" destId="{002CA458-5391-4B06-85A0-68962966BBD6}" srcOrd="5" destOrd="0" presId="urn:microsoft.com/office/officeart/2005/8/layout/cycle5"/>
    <dgm:cxn modelId="{6C95317B-9718-459D-A366-BD599C1CFC71}" type="presParOf" srcId="{E21CD40B-1388-4306-B18F-81DB5EF89E29}" destId="{3AD8AB66-F801-49E4-86D1-D5D7B910CBF7}" srcOrd="6" destOrd="0" presId="urn:microsoft.com/office/officeart/2005/8/layout/cycle5"/>
    <dgm:cxn modelId="{E58B466C-4D97-4345-8510-8C0DB440D0AC}" type="presParOf" srcId="{E21CD40B-1388-4306-B18F-81DB5EF89E29}" destId="{C5B38F9F-3C0D-4444-A425-183D64082795}" srcOrd="7" destOrd="0" presId="urn:microsoft.com/office/officeart/2005/8/layout/cycle5"/>
    <dgm:cxn modelId="{77F696A1-F34C-42D6-BBB8-3180CFEF1159}" type="presParOf" srcId="{E21CD40B-1388-4306-B18F-81DB5EF89E29}" destId="{BDDEF18A-20DE-4009-A2D6-4CDBD50FD514}" srcOrd="8" destOrd="0" presId="urn:microsoft.com/office/officeart/2005/8/layout/cycle5"/>
    <dgm:cxn modelId="{B159C170-9ABB-470D-BF8F-2A658B1A44CB}" type="presParOf" srcId="{E21CD40B-1388-4306-B18F-81DB5EF89E29}" destId="{00CD6F5B-49B6-49B3-9AA1-BA590DB8D4B6}" srcOrd="9" destOrd="0" presId="urn:microsoft.com/office/officeart/2005/8/layout/cycle5"/>
    <dgm:cxn modelId="{82B77C42-C310-4530-9D2A-B3698FA566AF}" type="presParOf" srcId="{E21CD40B-1388-4306-B18F-81DB5EF89E29}" destId="{6BBCA25A-35EF-434F-9007-0E021A254BE6}" srcOrd="10" destOrd="0" presId="urn:microsoft.com/office/officeart/2005/8/layout/cycle5"/>
    <dgm:cxn modelId="{81CFAC65-AEE5-428C-98C0-DEE22364A684}" type="presParOf" srcId="{E21CD40B-1388-4306-B18F-81DB5EF89E29}" destId="{B908C5A7-58EA-4F32-BD5C-89540D787E59}" srcOrd="11" destOrd="0" presId="urn:microsoft.com/office/officeart/2005/8/layout/cycle5"/>
    <dgm:cxn modelId="{946D2EC3-5D76-4C1D-8AEB-0DD56848CE18}" type="presParOf" srcId="{E21CD40B-1388-4306-B18F-81DB5EF89E29}" destId="{BFDA3E4B-9D48-41A3-BC2B-43F254EEF5FB}" srcOrd="12" destOrd="0" presId="urn:microsoft.com/office/officeart/2005/8/layout/cycle5"/>
    <dgm:cxn modelId="{908EDF8C-DB12-4987-B1E4-4B41C3700F48}" type="presParOf" srcId="{E21CD40B-1388-4306-B18F-81DB5EF89E29}" destId="{FE6077F5-3F38-412C-9BC9-D5D7A11CF594}" srcOrd="13" destOrd="0" presId="urn:microsoft.com/office/officeart/2005/8/layout/cycle5"/>
    <dgm:cxn modelId="{EA76F384-45FE-4F34-8390-C9C105C4AFB3}" type="presParOf" srcId="{E21CD40B-1388-4306-B18F-81DB5EF89E29}" destId="{9FBF1873-2B98-4744-94A1-DEE93115337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324B9-6A61-4DCE-B882-F52496E26104}" type="doc">
      <dgm:prSet loTypeId="urn:microsoft.com/office/officeart/2005/8/layout/cycle5" loCatId="cycle" qsTypeId="urn:microsoft.com/office/officeart/2005/8/quickstyle/simple3" qsCatId="simple" csTypeId="urn:microsoft.com/office/officeart/2005/8/colors/accent0_2" csCatId="mainScheme" phldr="1"/>
      <dgm:spPr/>
      <dgm:t>
        <a:bodyPr/>
        <a:lstStyle/>
        <a:p>
          <a:pPr latinLnBrk="1"/>
          <a:endParaRPr lang="ko-KR" altLang="en-US"/>
        </a:p>
      </dgm:t>
    </dgm:pt>
    <dgm:pt modelId="{B0605885-0472-424F-9266-F5F00AA2E3EB}">
      <dgm:prSet phldrT="[텍스트]" custT="1"/>
      <dgm:spPr/>
      <dgm:t>
        <a:bodyPr/>
        <a:lstStyle/>
        <a:p>
          <a:pPr latinLnBrk="1"/>
          <a:r>
            <a:rPr lang="en-US" altLang="ko-KR" sz="1400" b="1" dirty="0" smtClean="0"/>
            <a:t>Surface temp </a:t>
          </a:r>
          <a:r>
            <a:rPr lang="en-US" altLang="ko-KR" sz="1400" b="1" dirty="0" smtClean="0">
              <a:latin typeface="바탕"/>
              <a:ea typeface="바탕"/>
            </a:rPr>
            <a:t>↑</a:t>
          </a:r>
          <a:endParaRPr lang="ko-KR" altLang="en-US" sz="8000" b="1" dirty="0"/>
        </a:p>
      </dgm:t>
    </dgm:pt>
    <dgm:pt modelId="{76B767A8-9B91-41CC-8E10-474083C08A15}" type="parTrans" cxnId="{F309DCE5-1C73-407A-8AF0-22733E49AD8F}">
      <dgm:prSet/>
      <dgm:spPr/>
      <dgm:t>
        <a:bodyPr/>
        <a:lstStyle/>
        <a:p>
          <a:pPr latinLnBrk="1"/>
          <a:endParaRPr lang="ko-KR" altLang="en-US" sz="2800" b="1"/>
        </a:p>
      </dgm:t>
    </dgm:pt>
    <dgm:pt modelId="{368473F3-CFFA-4485-A33B-0BFFF066F565}" type="sibTrans" cxnId="{F309DCE5-1C73-407A-8AF0-22733E49AD8F}">
      <dgm:prSet/>
      <dgm:spPr/>
      <dgm:t>
        <a:bodyPr/>
        <a:lstStyle/>
        <a:p>
          <a:pPr latinLnBrk="1"/>
          <a:endParaRPr lang="ko-KR" altLang="en-US" sz="2800" b="1"/>
        </a:p>
      </dgm:t>
    </dgm:pt>
    <dgm:pt modelId="{C3FCE1AE-6F09-427B-AD8F-EA3278E81BC5}">
      <dgm:prSet phldrT="[텍스트]" custT="1"/>
      <dgm:spPr/>
      <dgm:t>
        <a:bodyPr/>
        <a:lstStyle/>
        <a:p>
          <a:pPr latinLnBrk="1"/>
          <a:r>
            <a:rPr lang="en-US" altLang="ko-KR" sz="1400" b="1" dirty="0" smtClean="0"/>
            <a:t>Evaporation </a:t>
          </a:r>
          <a:r>
            <a:rPr lang="en-US" altLang="ko-KR" sz="1400" b="1" dirty="0" smtClean="0">
              <a:latin typeface="바탕"/>
              <a:ea typeface="바탕"/>
            </a:rPr>
            <a:t>↑</a:t>
          </a:r>
          <a:endParaRPr lang="ko-KR" altLang="en-US" sz="1400" b="1" dirty="0"/>
        </a:p>
      </dgm:t>
    </dgm:pt>
    <dgm:pt modelId="{8AE4A492-8767-4190-902A-070B3CF03FB9}" type="parTrans" cxnId="{F61BCEFF-194A-4BA6-8D73-E120EC406E5B}">
      <dgm:prSet/>
      <dgm:spPr/>
      <dgm:t>
        <a:bodyPr/>
        <a:lstStyle/>
        <a:p>
          <a:pPr latinLnBrk="1"/>
          <a:endParaRPr lang="ko-KR" altLang="en-US" sz="2800" b="1"/>
        </a:p>
      </dgm:t>
    </dgm:pt>
    <dgm:pt modelId="{59D66DE0-D36C-42AB-9632-B1AC059BC7B6}" type="sibTrans" cxnId="{F61BCEFF-194A-4BA6-8D73-E120EC406E5B}">
      <dgm:prSet/>
      <dgm:spPr/>
      <dgm:t>
        <a:bodyPr/>
        <a:lstStyle/>
        <a:p>
          <a:pPr latinLnBrk="1"/>
          <a:endParaRPr lang="ko-KR" altLang="en-US" sz="2800" b="1"/>
        </a:p>
      </dgm:t>
    </dgm:pt>
    <dgm:pt modelId="{4BC7EA70-D6CB-4F31-A214-C34676C105A5}">
      <dgm:prSet phldrT="[텍스트]" custT="1"/>
      <dgm:spPr/>
      <dgm:t>
        <a:bodyPr/>
        <a:lstStyle/>
        <a:p>
          <a:pPr latinLnBrk="1"/>
          <a:r>
            <a:rPr lang="en-US" altLang="ko-KR" sz="1400" b="1" dirty="0" smtClean="0"/>
            <a:t>Water vapor amount </a:t>
          </a:r>
          <a:r>
            <a:rPr lang="en-US" altLang="ko-KR" sz="1400" b="1" dirty="0" smtClean="0">
              <a:latin typeface="바탕"/>
              <a:ea typeface="바탕"/>
            </a:rPr>
            <a:t>↑</a:t>
          </a:r>
          <a:endParaRPr lang="ko-KR" altLang="en-US" sz="1400" b="1" dirty="0"/>
        </a:p>
      </dgm:t>
    </dgm:pt>
    <dgm:pt modelId="{540AD433-A651-409C-B601-40F62D0C09E8}" type="parTrans" cxnId="{9F85F2F8-68E4-4D94-9BF0-F2EA3A76B8E1}">
      <dgm:prSet/>
      <dgm:spPr/>
      <dgm:t>
        <a:bodyPr/>
        <a:lstStyle/>
        <a:p>
          <a:pPr latinLnBrk="1"/>
          <a:endParaRPr lang="ko-KR" altLang="en-US" sz="2800" b="1"/>
        </a:p>
      </dgm:t>
    </dgm:pt>
    <dgm:pt modelId="{01B941A9-EA82-4235-B3C6-519C059C3CA0}" type="sibTrans" cxnId="{9F85F2F8-68E4-4D94-9BF0-F2EA3A76B8E1}">
      <dgm:prSet/>
      <dgm:spPr/>
      <dgm:t>
        <a:bodyPr/>
        <a:lstStyle/>
        <a:p>
          <a:pPr latinLnBrk="1"/>
          <a:endParaRPr lang="ko-KR" altLang="en-US" sz="2800" b="1"/>
        </a:p>
      </dgm:t>
    </dgm:pt>
    <dgm:pt modelId="{79F71999-902B-4D54-AC9A-7FCAA345D637}">
      <dgm:prSet phldrT="[텍스트]" custT="1"/>
      <dgm:spPr/>
      <dgm:t>
        <a:bodyPr/>
        <a:lstStyle/>
        <a:p>
          <a:pPr latinLnBrk="1"/>
          <a:r>
            <a:rPr lang="en-US" altLang="ko-KR" sz="1400" b="1" dirty="0" smtClean="0"/>
            <a:t>Cloudiness </a:t>
          </a:r>
          <a:r>
            <a:rPr lang="en-US" altLang="ko-KR" sz="1400" b="1" dirty="0" smtClean="0">
              <a:latin typeface="바탕"/>
              <a:ea typeface="바탕"/>
            </a:rPr>
            <a:t>↑</a:t>
          </a:r>
          <a:endParaRPr lang="ko-KR" altLang="en-US" sz="1400" b="1" dirty="0"/>
        </a:p>
      </dgm:t>
    </dgm:pt>
    <dgm:pt modelId="{1C139B7E-524F-4E0A-9C49-2FA912FD466C}" type="parTrans" cxnId="{A0DF0126-0491-4045-8AE6-56092C520C59}">
      <dgm:prSet/>
      <dgm:spPr/>
      <dgm:t>
        <a:bodyPr/>
        <a:lstStyle/>
        <a:p>
          <a:pPr latinLnBrk="1"/>
          <a:endParaRPr lang="ko-KR" altLang="en-US" sz="2800" b="1"/>
        </a:p>
      </dgm:t>
    </dgm:pt>
    <dgm:pt modelId="{E5CD0830-EF7F-4D6F-898D-7C00CCFA3DF8}" type="sibTrans" cxnId="{A0DF0126-0491-4045-8AE6-56092C520C59}">
      <dgm:prSet/>
      <dgm:spPr/>
      <dgm:t>
        <a:bodyPr/>
        <a:lstStyle/>
        <a:p>
          <a:pPr latinLnBrk="1"/>
          <a:endParaRPr lang="ko-KR" altLang="en-US" sz="2800" b="1"/>
        </a:p>
      </dgm:t>
    </dgm:pt>
    <dgm:pt modelId="{279932D6-7FDD-4374-882B-C1471CCE5849}">
      <dgm:prSet phldrT="[텍스트]" custT="1"/>
      <dgm:spPr/>
      <dgm:t>
        <a:bodyPr/>
        <a:lstStyle/>
        <a:p>
          <a:pPr latinLnBrk="1"/>
          <a:r>
            <a:rPr lang="en-US" altLang="ko-KR" sz="1400" b="1" dirty="0" err="1" smtClean="0">
              <a:latin typeface="+mn-ea"/>
              <a:ea typeface="+mn-ea"/>
            </a:rPr>
            <a:t>Albedo</a:t>
          </a:r>
          <a:r>
            <a:rPr lang="en-US" altLang="ko-KR" sz="1400" b="1" dirty="0" smtClean="0">
              <a:latin typeface="+mn-ea"/>
              <a:ea typeface="+mn-ea"/>
            </a:rPr>
            <a:t>↑</a:t>
          </a:r>
        </a:p>
      </dgm:t>
    </dgm:pt>
    <dgm:pt modelId="{D4269261-EA4F-4B73-A59A-944AC6838F90}" type="sibTrans" cxnId="{08D9B66C-42D1-49BE-80CF-118867317C2E}">
      <dgm:prSet/>
      <dgm:spPr/>
      <dgm:t>
        <a:bodyPr/>
        <a:lstStyle/>
        <a:p>
          <a:pPr latinLnBrk="1"/>
          <a:endParaRPr lang="ko-KR" altLang="en-US" sz="2800" b="1"/>
        </a:p>
      </dgm:t>
    </dgm:pt>
    <dgm:pt modelId="{6CEA516C-568A-483D-8302-3553A2A06DCB}" type="parTrans" cxnId="{08D9B66C-42D1-49BE-80CF-118867317C2E}">
      <dgm:prSet/>
      <dgm:spPr/>
      <dgm:t>
        <a:bodyPr/>
        <a:lstStyle/>
        <a:p>
          <a:pPr latinLnBrk="1"/>
          <a:endParaRPr lang="ko-KR" altLang="en-US" sz="2800" b="1"/>
        </a:p>
      </dgm:t>
    </dgm:pt>
    <dgm:pt modelId="{E21CD40B-1388-4306-B18F-81DB5EF89E29}" type="pres">
      <dgm:prSet presAssocID="{B5C324B9-6A61-4DCE-B882-F52496E26104}" presName="cycle" presStyleCnt="0">
        <dgm:presLayoutVars>
          <dgm:dir/>
          <dgm:resizeHandles val="exact"/>
        </dgm:presLayoutVars>
      </dgm:prSet>
      <dgm:spPr/>
      <dgm:t>
        <a:bodyPr/>
        <a:lstStyle/>
        <a:p>
          <a:pPr latinLnBrk="1"/>
          <a:endParaRPr lang="ko-KR" altLang="en-US"/>
        </a:p>
      </dgm:t>
    </dgm:pt>
    <dgm:pt modelId="{0158D9DD-AD66-489A-8058-E3B74C1158A6}" type="pres">
      <dgm:prSet presAssocID="{B0605885-0472-424F-9266-F5F00AA2E3EB}" presName="node" presStyleLbl="node1" presStyleIdx="0" presStyleCnt="5" custScaleX="128429" custScaleY="128131">
        <dgm:presLayoutVars>
          <dgm:bulletEnabled val="1"/>
        </dgm:presLayoutVars>
      </dgm:prSet>
      <dgm:spPr/>
      <dgm:t>
        <a:bodyPr/>
        <a:lstStyle/>
        <a:p>
          <a:pPr latinLnBrk="1"/>
          <a:endParaRPr lang="ko-KR" altLang="en-US"/>
        </a:p>
      </dgm:t>
    </dgm:pt>
    <dgm:pt modelId="{7D324EDC-70D2-4817-948E-B1808B9CB309}" type="pres">
      <dgm:prSet presAssocID="{B0605885-0472-424F-9266-F5F00AA2E3EB}" presName="spNode" presStyleCnt="0"/>
      <dgm:spPr/>
      <dgm:t>
        <a:bodyPr/>
        <a:lstStyle/>
        <a:p>
          <a:pPr latinLnBrk="1"/>
          <a:endParaRPr lang="ko-KR" altLang="en-US"/>
        </a:p>
      </dgm:t>
    </dgm:pt>
    <dgm:pt modelId="{2FB7304D-C9CB-4CD9-BF6B-BADA02189922}" type="pres">
      <dgm:prSet presAssocID="{368473F3-CFFA-4485-A33B-0BFFF066F565}" presName="sibTrans" presStyleLbl="sibTrans1D1" presStyleIdx="0" presStyleCnt="5"/>
      <dgm:spPr/>
      <dgm:t>
        <a:bodyPr/>
        <a:lstStyle/>
        <a:p>
          <a:pPr latinLnBrk="1"/>
          <a:endParaRPr lang="ko-KR" altLang="en-US"/>
        </a:p>
      </dgm:t>
    </dgm:pt>
    <dgm:pt modelId="{24A8A939-E771-4867-986A-AA93E108C4A6}" type="pres">
      <dgm:prSet presAssocID="{C3FCE1AE-6F09-427B-AD8F-EA3278E81BC5}" presName="node" presStyleLbl="node1" presStyleIdx="1" presStyleCnt="5" custScaleX="128429" custScaleY="128131">
        <dgm:presLayoutVars>
          <dgm:bulletEnabled val="1"/>
        </dgm:presLayoutVars>
      </dgm:prSet>
      <dgm:spPr/>
      <dgm:t>
        <a:bodyPr/>
        <a:lstStyle/>
        <a:p>
          <a:pPr latinLnBrk="1"/>
          <a:endParaRPr lang="ko-KR" altLang="en-US"/>
        </a:p>
      </dgm:t>
    </dgm:pt>
    <dgm:pt modelId="{B905A4EC-F895-41B6-9C3E-D79A9D7D58AC}" type="pres">
      <dgm:prSet presAssocID="{C3FCE1AE-6F09-427B-AD8F-EA3278E81BC5}" presName="spNode" presStyleCnt="0"/>
      <dgm:spPr/>
      <dgm:t>
        <a:bodyPr/>
        <a:lstStyle/>
        <a:p>
          <a:pPr latinLnBrk="1"/>
          <a:endParaRPr lang="ko-KR" altLang="en-US"/>
        </a:p>
      </dgm:t>
    </dgm:pt>
    <dgm:pt modelId="{002CA458-5391-4B06-85A0-68962966BBD6}" type="pres">
      <dgm:prSet presAssocID="{59D66DE0-D36C-42AB-9632-B1AC059BC7B6}" presName="sibTrans" presStyleLbl="sibTrans1D1" presStyleIdx="1" presStyleCnt="5"/>
      <dgm:spPr/>
      <dgm:t>
        <a:bodyPr/>
        <a:lstStyle/>
        <a:p>
          <a:pPr latinLnBrk="1"/>
          <a:endParaRPr lang="ko-KR" altLang="en-US"/>
        </a:p>
      </dgm:t>
    </dgm:pt>
    <dgm:pt modelId="{3AD8AB66-F801-49E4-86D1-D5D7B910CBF7}" type="pres">
      <dgm:prSet presAssocID="{4BC7EA70-D6CB-4F31-A214-C34676C105A5}" presName="node" presStyleLbl="node1" presStyleIdx="2" presStyleCnt="5" custScaleX="128429" custScaleY="128131" custRadScaleRad="101834" custRadScaleInc="-5822">
        <dgm:presLayoutVars>
          <dgm:bulletEnabled val="1"/>
        </dgm:presLayoutVars>
      </dgm:prSet>
      <dgm:spPr/>
      <dgm:t>
        <a:bodyPr/>
        <a:lstStyle/>
        <a:p>
          <a:pPr latinLnBrk="1"/>
          <a:endParaRPr lang="ko-KR" altLang="en-US"/>
        </a:p>
      </dgm:t>
    </dgm:pt>
    <dgm:pt modelId="{C5B38F9F-3C0D-4444-A425-183D64082795}" type="pres">
      <dgm:prSet presAssocID="{4BC7EA70-D6CB-4F31-A214-C34676C105A5}" presName="spNode" presStyleCnt="0"/>
      <dgm:spPr/>
      <dgm:t>
        <a:bodyPr/>
        <a:lstStyle/>
        <a:p>
          <a:pPr latinLnBrk="1"/>
          <a:endParaRPr lang="ko-KR" altLang="en-US"/>
        </a:p>
      </dgm:t>
    </dgm:pt>
    <dgm:pt modelId="{BDDEF18A-20DE-4009-A2D6-4CDBD50FD514}" type="pres">
      <dgm:prSet presAssocID="{01B941A9-EA82-4235-B3C6-519C059C3CA0}" presName="sibTrans" presStyleLbl="sibTrans1D1" presStyleIdx="2" presStyleCnt="5"/>
      <dgm:spPr/>
      <dgm:t>
        <a:bodyPr/>
        <a:lstStyle/>
        <a:p>
          <a:pPr latinLnBrk="1"/>
          <a:endParaRPr lang="ko-KR" altLang="en-US"/>
        </a:p>
      </dgm:t>
    </dgm:pt>
    <dgm:pt modelId="{00CD6F5B-49B6-49B3-9AA1-BA590DB8D4B6}" type="pres">
      <dgm:prSet presAssocID="{79F71999-902B-4D54-AC9A-7FCAA345D637}" presName="node" presStyleLbl="node1" presStyleIdx="3" presStyleCnt="5" custScaleX="128429" custScaleY="128131" custRadScaleRad="101834" custRadScaleInc="5822">
        <dgm:presLayoutVars>
          <dgm:bulletEnabled val="1"/>
        </dgm:presLayoutVars>
      </dgm:prSet>
      <dgm:spPr/>
      <dgm:t>
        <a:bodyPr/>
        <a:lstStyle/>
        <a:p>
          <a:pPr latinLnBrk="1"/>
          <a:endParaRPr lang="ko-KR" altLang="en-US"/>
        </a:p>
      </dgm:t>
    </dgm:pt>
    <dgm:pt modelId="{6BBCA25A-35EF-434F-9007-0E021A254BE6}" type="pres">
      <dgm:prSet presAssocID="{79F71999-902B-4D54-AC9A-7FCAA345D637}" presName="spNode" presStyleCnt="0"/>
      <dgm:spPr/>
      <dgm:t>
        <a:bodyPr/>
        <a:lstStyle/>
        <a:p>
          <a:pPr latinLnBrk="1"/>
          <a:endParaRPr lang="ko-KR" altLang="en-US"/>
        </a:p>
      </dgm:t>
    </dgm:pt>
    <dgm:pt modelId="{B908C5A7-58EA-4F32-BD5C-89540D787E59}" type="pres">
      <dgm:prSet presAssocID="{E5CD0830-EF7F-4D6F-898D-7C00CCFA3DF8}" presName="sibTrans" presStyleLbl="sibTrans1D1" presStyleIdx="3" presStyleCnt="5"/>
      <dgm:spPr/>
      <dgm:t>
        <a:bodyPr/>
        <a:lstStyle/>
        <a:p>
          <a:pPr latinLnBrk="1"/>
          <a:endParaRPr lang="ko-KR" altLang="en-US"/>
        </a:p>
      </dgm:t>
    </dgm:pt>
    <dgm:pt modelId="{BFDA3E4B-9D48-41A3-BC2B-43F254EEF5FB}" type="pres">
      <dgm:prSet presAssocID="{279932D6-7FDD-4374-882B-C1471CCE5849}" presName="node" presStyleLbl="node1" presStyleIdx="4" presStyleCnt="5" custScaleX="128429" custScaleY="128131">
        <dgm:presLayoutVars>
          <dgm:bulletEnabled val="1"/>
        </dgm:presLayoutVars>
      </dgm:prSet>
      <dgm:spPr/>
      <dgm:t>
        <a:bodyPr/>
        <a:lstStyle/>
        <a:p>
          <a:pPr latinLnBrk="1"/>
          <a:endParaRPr lang="ko-KR" altLang="en-US"/>
        </a:p>
      </dgm:t>
    </dgm:pt>
    <dgm:pt modelId="{FE6077F5-3F38-412C-9BC9-D5D7A11CF594}" type="pres">
      <dgm:prSet presAssocID="{279932D6-7FDD-4374-882B-C1471CCE5849}" presName="spNode" presStyleCnt="0"/>
      <dgm:spPr/>
      <dgm:t>
        <a:bodyPr/>
        <a:lstStyle/>
        <a:p>
          <a:pPr latinLnBrk="1"/>
          <a:endParaRPr lang="ko-KR" altLang="en-US"/>
        </a:p>
      </dgm:t>
    </dgm:pt>
    <dgm:pt modelId="{9FBF1873-2B98-4744-94A1-DEE931153378}" type="pres">
      <dgm:prSet presAssocID="{D4269261-EA4F-4B73-A59A-944AC6838F90}" presName="sibTrans" presStyleLbl="sibTrans1D1" presStyleIdx="4" presStyleCnt="5"/>
      <dgm:spPr/>
      <dgm:t>
        <a:bodyPr/>
        <a:lstStyle/>
        <a:p>
          <a:pPr latinLnBrk="1"/>
          <a:endParaRPr lang="ko-KR" altLang="en-US"/>
        </a:p>
      </dgm:t>
    </dgm:pt>
  </dgm:ptLst>
  <dgm:cxnLst>
    <dgm:cxn modelId="{9B2FD30D-2AFB-44A7-B7A2-F1A4D4569BB1}" type="presOf" srcId="{79F71999-902B-4D54-AC9A-7FCAA345D637}" destId="{00CD6F5B-49B6-49B3-9AA1-BA590DB8D4B6}" srcOrd="0" destOrd="0" presId="urn:microsoft.com/office/officeart/2005/8/layout/cycle5"/>
    <dgm:cxn modelId="{F61BCEFF-194A-4BA6-8D73-E120EC406E5B}" srcId="{B5C324B9-6A61-4DCE-B882-F52496E26104}" destId="{C3FCE1AE-6F09-427B-AD8F-EA3278E81BC5}" srcOrd="1" destOrd="0" parTransId="{8AE4A492-8767-4190-902A-070B3CF03FB9}" sibTransId="{59D66DE0-D36C-42AB-9632-B1AC059BC7B6}"/>
    <dgm:cxn modelId="{76D70B9B-E6FF-4EED-AC1A-FF0AA780AED8}" type="presOf" srcId="{4BC7EA70-D6CB-4F31-A214-C34676C105A5}" destId="{3AD8AB66-F801-49E4-86D1-D5D7B910CBF7}" srcOrd="0" destOrd="0" presId="urn:microsoft.com/office/officeart/2005/8/layout/cycle5"/>
    <dgm:cxn modelId="{79F34A6B-F2E5-41A3-89AE-67CD7444C989}" type="presOf" srcId="{279932D6-7FDD-4374-882B-C1471CCE5849}" destId="{BFDA3E4B-9D48-41A3-BC2B-43F254EEF5FB}" srcOrd="0" destOrd="0" presId="urn:microsoft.com/office/officeart/2005/8/layout/cycle5"/>
    <dgm:cxn modelId="{1DF49044-8F8D-41B0-AF8F-803567FEAAD8}" type="presOf" srcId="{E5CD0830-EF7F-4D6F-898D-7C00CCFA3DF8}" destId="{B908C5A7-58EA-4F32-BD5C-89540D787E59}" srcOrd="0" destOrd="0" presId="urn:microsoft.com/office/officeart/2005/8/layout/cycle5"/>
    <dgm:cxn modelId="{9BBB6816-BEA0-4D69-B0E0-023BC9011BF0}" type="presOf" srcId="{B5C324B9-6A61-4DCE-B882-F52496E26104}" destId="{E21CD40B-1388-4306-B18F-81DB5EF89E29}" srcOrd="0" destOrd="0" presId="urn:microsoft.com/office/officeart/2005/8/layout/cycle5"/>
    <dgm:cxn modelId="{9F85F2F8-68E4-4D94-9BF0-F2EA3A76B8E1}" srcId="{B5C324B9-6A61-4DCE-B882-F52496E26104}" destId="{4BC7EA70-D6CB-4F31-A214-C34676C105A5}" srcOrd="2" destOrd="0" parTransId="{540AD433-A651-409C-B601-40F62D0C09E8}" sibTransId="{01B941A9-EA82-4235-B3C6-519C059C3CA0}"/>
    <dgm:cxn modelId="{2F92D8C4-2CCD-4096-B6ED-FBB15E175525}" type="presOf" srcId="{B0605885-0472-424F-9266-F5F00AA2E3EB}" destId="{0158D9DD-AD66-489A-8058-E3B74C1158A6}" srcOrd="0" destOrd="0" presId="urn:microsoft.com/office/officeart/2005/8/layout/cycle5"/>
    <dgm:cxn modelId="{01ADECEE-FE01-4201-B1DB-042B8D6DDDEC}" type="presOf" srcId="{59D66DE0-D36C-42AB-9632-B1AC059BC7B6}" destId="{002CA458-5391-4B06-85A0-68962966BBD6}" srcOrd="0" destOrd="0" presId="urn:microsoft.com/office/officeart/2005/8/layout/cycle5"/>
    <dgm:cxn modelId="{C85FC704-7AAA-4545-BB65-FDA2B9D2A799}" type="presOf" srcId="{D4269261-EA4F-4B73-A59A-944AC6838F90}" destId="{9FBF1873-2B98-4744-94A1-DEE931153378}" srcOrd="0" destOrd="0" presId="urn:microsoft.com/office/officeart/2005/8/layout/cycle5"/>
    <dgm:cxn modelId="{E063CB44-CCBC-47EA-9A06-7F5B5B289BC9}" type="presOf" srcId="{368473F3-CFFA-4485-A33B-0BFFF066F565}" destId="{2FB7304D-C9CB-4CD9-BF6B-BADA02189922}" srcOrd="0" destOrd="0" presId="urn:microsoft.com/office/officeart/2005/8/layout/cycle5"/>
    <dgm:cxn modelId="{F309DCE5-1C73-407A-8AF0-22733E49AD8F}" srcId="{B5C324B9-6A61-4DCE-B882-F52496E26104}" destId="{B0605885-0472-424F-9266-F5F00AA2E3EB}" srcOrd="0" destOrd="0" parTransId="{76B767A8-9B91-41CC-8E10-474083C08A15}" sibTransId="{368473F3-CFFA-4485-A33B-0BFFF066F565}"/>
    <dgm:cxn modelId="{08D9B66C-42D1-49BE-80CF-118867317C2E}" srcId="{B5C324B9-6A61-4DCE-B882-F52496E26104}" destId="{279932D6-7FDD-4374-882B-C1471CCE5849}" srcOrd="4" destOrd="0" parTransId="{6CEA516C-568A-483D-8302-3553A2A06DCB}" sibTransId="{D4269261-EA4F-4B73-A59A-944AC6838F90}"/>
    <dgm:cxn modelId="{A0DF0126-0491-4045-8AE6-56092C520C59}" srcId="{B5C324B9-6A61-4DCE-B882-F52496E26104}" destId="{79F71999-902B-4D54-AC9A-7FCAA345D637}" srcOrd="3" destOrd="0" parTransId="{1C139B7E-524F-4E0A-9C49-2FA912FD466C}" sibTransId="{E5CD0830-EF7F-4D6F-898D-7C00CCFA3DF8}"/>
    <dgm:cxn modelId="{6EDE903D-5B12-4D89-ACCB-E567A2A01CD5}" type="presOf" srcId="{01B941A9-EA82-4235-B3C6-519C059C3CA0}" destId="{BDDEF18A-20DE-4009-A2D6-4CDBD50FD514}" srcOrd="0" destOrd="0" presId="urn:microsoft.com/office/officeart/2005/8/layout/cycle5"/>
    <dgm:cxn modelId="{E6D97F95-B1DB-49AA-B485-F4E869508053}" type="presOf" srcId="{C3FCE1AE-6F09-427B-AD8F-EA3278E81BC5}" destId="{24A8A939-E771-4867-986A-AA93E108C4A6}" srcOrd="0" destOrd="0" presId="urn:microsoft.com/office/officeart/2005/8/layout/cycle5"/>
    <dgm:cxn modelId="{F8911030-9D26-4E72-8A4F-6A7E8F58C1D6}" type="presParOf" srcId="{E21CD40B-1388-4306-B18F-81DB5EF89E29}" destId="{0158D9DD-AD66-489A-8058-E3B74C1158A6}" srcOrd="0" destOrd="0" presId="urn:microsoft.com/office/officeart/2005/8/layout/cycle5"/>
    <dgm:cxn modelId="{E2E966BA-4A3B-4584-8DDD-AF05998AFA03}" type="presParOf" srcId="{E21CD40B-1388-4306-B18F-81DB5EF89E29}" destId="{7D324EDC-70D2-4817-948E-B1808B9CB309}" srcOrd="1" destOrd="0" presId="urn:microsoft.com/office/officeart/2005/8/layout/cycle5"/>
    <dgm:cxn modelId="{D4315C2F-319F-4BDA-A18C-5427A41D6CCE}" type="presParOf" srcId="{E21CD40B-1388-4306-B18F-81DB5EF89E29}" destId="{2FB7304D-C9CB-4CD9-BF6B-BADA02189922}" srcOrd="2" destOrd="0" presId="urn:microsoft.com/office/officeart/2005/8/layout/cycle5"/>
    <dgm:cxn modelId="{D16F8ECC-0418-4E15-BF18-5189FCCEEE3F}" type="presParOf" srcId="{E21CD40B-1388-4306-B18F-81DB5EF89E29}" destId="{24A8A939-E771-4867-986A-AA93E108C4A6}" srcOrd="3" destOrd="0" presId="urn:microsoft.com/office/officeart/2005/8/layout/cycle5"/>
    <dgm:cxn modelId="{0A103334-59E7-4B64-BBF3-F1222BFBB012}" type="presParOf" srcId="{E21CD40B-1388-4306-B18F-81DB5EF89E29}" destId="{B905A4EC-F895-41B6-9C3E-D79A9D7D58AC}" srcOrd="4" destOrd="0" presId="urn:microsoft.com/office/officeart/2005/8/layout/cycle5"/>
    <dgm:cxn modelId="{7D8DA219-C078-4389-B078-CC8283B51C38}" type="presParOf" srcId="{E21CD40B-1388-4306-B18F-81DB5EF89E29}" destId="{002CA458-5391-4B06-85A0-68962966BBD6}" srcOrd="5" destOrd="0" presId="urn:microsoft.com/office/officeart/2005/8/layout/cycle5"/>
    <dgm:cxn modelId="{FD7A0714-9209-4763-A852-21C495A900D7}" type="presParOf" srcId="{E21CD40B-1388-4306-B18F-81DB5EF89E29}" destId="{3AD8AB66-F801-49E4-86D1-D5D7B910CBF7}" srcOrd="6" destOrd="0" presId="urn:microsoft.com/office/officeart/2005/8/layout/cycle5"/>
    <dgm:cxn modelId="{F5207E9C-BFB3-4AD5-95B7-B0A93AFB8624}" type="presParOf" srcId="{E21CD40B-1388-4306-B18F-81DB5EF89E29}" destId="{C5B38F9F-3C0D-4444-A425-183D64082795}" srcOrd="7" destOrd="0" presId="urn:microsoft.com/office/officeart/2005/8/layout/cycle5"/>
    <dgm:cxn modelId="{8C966FB6-F7EF-49C4-8D6C-587D82073AA2}" type="presParOf" srcId="{E21CD40B-1388-4306-B18F-81DB5EF89E29}" destId="{BDDEF18A-20DE-4009-A2D6-4CDBD50FD514}" srcOrd="8" destOrd="0" presId="urn:microsoft.com/office/officeart/2005/8/layout/cycle5"/>
    <dgm:cxn modelId="{386AFEBB-0B63-4069-81C4-35222ED6AECC}" type="presParOf" srcId="{E21CD40B-1388-4306-B18F-81DB5EF89E29}" destId="{00CD6F5B-49B6-49B3-9AA1-BA590DB8D4B6}" srcOrd="9" destOrd="0" presId="urn:microsoft.com/office/officeart/2005/8/layout/cycle5"/>
    <dgm:cxn modelId="{0A6E5C90-A154-4D11-96B2-7DDDE5D5CD3E}" type="presParOf" srcId="{E21CD40B-1388-4306-B18F-81DB5EF89E29}" destId="{6BBCA25A-35EF-434F-9007-0E021A254BE6}" srcOrd="10" destOrd="0" presId="urn:microsoft.com/office/officeart/2005/8/layout/cycle5"/>
    <dgm:cxn modelId="{D215F7F7-114F-4F40-BD6D-EC5D9C026BC4}" type="presParOf" srcId="{E21CD40B-1388-4306-B18F-81DB5EF89E29}" destId="{B908C5A7-58EA-4F32-BD5C-89540D787E59}" srcOrd="11" destOrd="0" presId="urn:microsoft.com/office/officeart/2005/8/layout/cycle5"/>
    <dgm:cxn modelId="{597B9677-5180-43D8-955A-0E83F7554BBF}" type="presParOf" srcId="{E21CD40B-1388-4306-B18F-81DB5EF89E29}" destId="{BFDA3E4B-9D48-41A3-BC2B-43F254EEF5FB}" srcOrd="12" destOrd="0" presId="urn:microsoft.com/office/officeart/2005/8/layout/cycle5"/>
    <dgm:cxn modelId="{89369603-61A0-41A9-88E2-41BCF36F74A1}" type="presParOf" srcId="{E21CD40B-1388-4306-B18F-81DB5EF89E29}" destId="{FE6077F5-3F38-412C-9BC9-D5D7A11CF594}" srcOrd="13" destOrd="0" presId="urn:microsoft.com/office/officeart/2005/8/layout/cycle5"/>
    <dgm:cxn modelId="{4129AED7-1327-4BD1-AFFA-80721A4DE8CB}" type="presParOf" srcId="{E21CD40B-1388-4306-B18F-81DB5EF89E29}" destId="{9FBF1873-2B98-4744-94A1-DEE93115337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C324B9-6A61-4DCE-B882-F52496E26104}" type="doc">
      <dgm:prSet loTypeId="urn:microsoft.com/office/officeart/2005/8/layout/cycle5" loCatId="cycle" qsTypeId="urn:microsoft.com/office/officeart/2005/8/quickstyle/simple3" qsCatId="simple" csTypeId="urn:microsoft.com/office/officeart/2005/8/colors/accent0_2" csCatId="mainScheme" phldr="1"/>
      <dgm:spPr/>
      <dgm:t>
        <a:bodyPr/>
        <a:lstStyle/>
        <a:p>
          <a:pPr latinLnBrk="1"/>
          <a:endParaRPr lang="ko-KR" altLang="en-US"/>
        </a:p>
      </dgm:t>
    </dgm:pt>
    <dgm:pt modelId="{B0605885-0472-424F-9266-F5F00AA2E3EB}">
      <dgm:prSet phldrT="[텍스트]" custT="1"/>
      <dgm:spPr/>
      <dgm:t>
        <a:bodyPr/>
        <a:lstStyle/>
        <a:p>
          <a:pPr latinLnBrk="1"/>
          <a:r>
            <a:rPr lang="en-US" altLang="ko-KR" sz="1400" b="1" dirty="0" smtClean="0"/>
            <a:t>Surface temp </a:t>
          </a:r>
          <a:r>
            <a:rPr lang="en-US" altLang="ko-KR" sz="1400" b="1" dirty="0" smtClean="0">
              <a:latin typeface="바탕"/>
              <a:ea typeface="바탕"/>
            </a:rPr>
            <a:t>↑</a:t>
          </a:r>
          <a:endParaRPr lang="ko-KR" altLang="en-US" sz="8000" b="1" dirty="0"/>
        </a:p>
      </dgm:t>
    </dgm:pt>
    <dgm:pt modelId="{76B767A8-9B91-41CC-8E10-474083C08A15}" type="parTrans" cxnId="{F309DCE5-1C73-407A-8AF0-22733E49AD8F}">
      <dgm:prSet/>
      <dgm:spPr/>
      <dgm:t>
        <a:bodyPr/>
        <a:lstStyle/>
        <a:p>
          <a:pPr latinLnBrk="1"/>
          <a:endParaRPr lang="ko-KR" altLang="en-US" sz="2800" b="1"/>
        </a:p>
      </dgm:t>
    </dgm:pt>
    <dgm:pt modelId="{368473F3-CFFA-4485-A33B-0BFFF066F565}" type="sibTrans" cxnId="{F309DCE5-1C73-407A-8AF0-22733E49AD8F}">
      <dgm:prSet/>
      <dgm:spPr/>
      <dgm:t>
        <a:bodyPr/>
        <a:lstStyle/>
        <a:p>
          <a:pPr latinLnBrk="1"/>
          <a:endParaRPr lang="ko-KR" altLang="en-US" sz="2800" b="1"/>
        </a:p>
      </dgm:t>
    </dgm:pt>
    <dgm:pt modelId="{C3FCE1AE-6F09-427B-AD8F-EA3278E81BC5}">
      <dgm:prSet phldrT="[텍스트]" custT="1"/>
      <dgm:spPr/>
      <dgm:t>
        <a:bodyPr/>
        <a:lstStyle/>
        <a:p>
          <a:pPr latinLnBrk="1"/>
          <a:r>
            <a:rPr lang="en-US" altLang="ko-KR" sz="1400" b="1" dirty="0" smtClean="0"/>
            <a:t>Evaporation </a:t>
          </a:r>
          <a:r>
            <a:rPr lang="en-US" altLang="ko-KR" sz="1400" b="1" dirty="0" smtClean="0">
              <a:latin typeface="바탕"/>
              <a:ea typeface="바탕"/>
            </a:rPr>
            <a:t>↑</a:t>
          </a:r>
          <a:endParaRPr lang="ko-KR" altLang="en-US" sz="1400" b="1" dirty="0"/>
        </a:p>
      </dgm:t>
    </dgm:pt>
    <dgm:pt modelId="{8AE4A492-8767-4190-902A-070B3CF03FB9}" type="parTrans" cxnId="{F61BCEFF-194A-4BA6-8D73-E120EC406E5B}">
      <dgm:prSet/>
      <dgm:spPr/>
      <dgm:t>
        <a:bodyPr/>
        <a:lstStyle/>
        <a:p>
          <a:pPr latinLnBrk="1"/>
          <a:endParaRPr lang="ko-KR" altLang="en-US" sz="2800" b="1"/>
        </a:p>
      </dgm:t>
    </dgm:pt>
    <dgm:pt modelId="{59D66DE0-D36C-42AB-9632-B1AC059BC7B6}" type="sibTrans" cxnId="{F61BCEFF-194A-4BA6-8D73-E120EC406E5B}">
      <dgm:prSet/>
      <dgm:spPr/>
      <dgm:t>
        <a:bodyPr/>
        <a:lstStyle/>
        <a:p>
          <a:pPr latinLnBrk="1"/>
          <a:endParaRPr lang="ko-KR" altLang="en-US" sz="2800" b="1"/>
        </a:p>
      </dgm:t>
    </dgm:pt>
    <dgm:pt modelId="{4BC7EA70-D6CB-4F31-A214-C34676C105A5}">
      <dgm:prSet phldrT="[텍스트]" custT="1"/>
      <dgm:spPr/>
      <dgm:t>
        <a:bodyPr/>
        <a:lstStyle/>
        <a:p>
          <a:pPr latinLnBrk="1"/>
          <a:r>
            <a:rPr lang="en-US" altLang="ko-KR" sz="1400" b="1" dirty="0" smtClean="0"/>
            <a:t>Water vapor amount </a:t>
          </a:r>
          <a:r>
            <a:rPr lang="en-US" altLang="ko-KR" sz="1400" b="1" dirty="0" smtClean="0">
              <a:latin typeface="바탕"/>
              <a:ea typeface="바탕"/>
            </a:rPr>
            <a:t>↑</a:t>
          </a:r>
          <a:endParaRPr lang="ko-KR" altLang="en-US" sz="1400" b="1" dirty="0"/>
        </a:p>
      </dgm:t>
    </dgm:pt>
    <dgm:pt modelId="{540AD433-A651-409C-B601-40F62D0C09E8}" type="parTrans" cxnId="{9F85F2F8-68E4-4D94-9BF0-F2EA3A76B8E1}">
      <dgm:prSet/>
      <dgm:spPr/>
      <dgm:t>
        <a:bodyPr/>
        <a:lstStyle/>
        <a:p>
          <a:pPr latinLnBrk="1"/>
          <a:endParaRPr lang="ko-KR" altLang="en-US" sz="2800" b="1"/>
        </a:p>
      </dgm:t>
    </dgm:pt>
    <dgm:pt modelId="{01B941A9-EA82-4235-B3C6-519C059C3CA0}" type="sibTrans" cxnId="{9F85F2F8-68E4-4D94-9BF0-F2EA3A76B8E1}">
      <dgm:prSet/>
      <dgm:spPr/>
      <dgm:t>
        <a:bodyPr/>
        <a:lstStyle/>
        <a:p>
          <a:pPr latinLnBrk="1"/>
          <a:endParaRPr lang="ko-KR" altLang="en-US" sz="2800" b="1"/>
        </a:p>
      </dgm:t>
    </dgm:pt>
    <dgm:pt modelId="{79F71999-902B-4D54-AC9A-7FCAA345D637}">
      <dgm:prSet phldrT="[텍스트]" custT="1"/>
      <dgm:spPr/>
      <dgm:t>
        <a:bodyPr/>
        <a:lstStyle/>
        <a:p>
          <a:pPr latinLnBrk="1"/>
          <a:r>
            <a:rPr lang="en-US" altLang="ko-KR" sz="1400" b="1" dirty="0" smtClean="0"/>
            <a:t>Cloudiness </a:t>
          </a:r>
          <a:r>
            <a:rPr lang="en-US" altLang="ko-KR" sz="1400" b="1" dirty="0" smtClean="0">
              <a:latin typeface="바탕"/>
              <a:ea typeface="바탕"/>
            </a:rPr>
            <a:t>↑</a:t>
          </a:r>
          <a:endParaRPr lang="ko-KR" altLang="en-US" sz="1400" b="1" dirty="0"/>
        </a:p>
      </dgm:t>
    </dgm:pt>
    <dgm:pt modelId="{1C139B7E-524F-4E0A-9C49-2FA912FD466C}" type="parTrans" cxnId="{A0DF0126-0491-4045-8AE6-56092C520C59}">
      <dgm:prSet/>
      <dgm:spPr/>
      <dgm:t>
        <a:bodyPr/>
        <a:lstStyle/>
        <a:p>
          <a:pPr latinLnBrk="1"/>
          <a:endParaRPr lang="ko-KR" altLang="en-US" sz="2800" b="1"/>
        </a:p>
      </dgm:t>
    </dgm:pt>
    <dgm:pt modelId="{E5CD0830-EF7F-4D6F-898D-7C00CCFA3DF8}" type="sibTrans" cxnId="{A0DF0126-0491-4045-8AE6-56092C520C59}">
      <dgm:prSet/>
      <dgm:spPr/>
      <dgm:t>
        <a:bodyPr/>
        <a:lstStyle/>
        <a:p>
          <a:pPr latinLnBrk="1"/>
          <a:endParaRPr lang="ko-KR" altLang="en-US" sz="2800" b="1"/>
        </a:p>
      </dgm:t>
    </dgm:pt>
    <dgm:pt modelId="{279932D6-7FDD-4374-882B-C1471CCE5849}">
      <dgm:prSet phldrT="[텍스트]" custT="1"/>
      <dgm:spPr/>
      <dgm:t>
        <a:bodyPr/>
        <a:lstStyle/>
        <a:p>
          <a:pPr latinLnBrk="1"/>
          <a:r>
            <a:rPr lang="en-US" altLang="ko-KR" sz="1400" b="1" dirty="0" err="1" smtClean="0">
              <a:latin typeface="+mn-ea"/>
              <a:ea typeface="+mn-ea"/>
            </a:rPr>
            <a:t>Albedo</a:t>
          </a:r>
          <a:r>
            <a:rPr lang="en-US" altLang="ko-KR" sz="1400" b="1" dirty="0" smtClean="0">
              <a:latin typeface="+mn-ea"/>
              <a:ea typeface="+mn-ea"/>
            </a:rPr>
            <a:t>↑</a:t>
          </a:r>
        </a:p>
      </dgm:t>
    </dgm:pt>
    <dgm:pt modelId="{D4269261-EA4F-4B73-A59A-944AC6838F90}" type="sibTrans" cxnId="{08D9B66C-42D1-49BE-80CF-118867317C2E}">
      <dgm:prSet/>
      <dgm:spPr/>
      <dgm:t>
        <a:bodyPr/>
        <a:lstStyle/>
        <a:p>
          <a:pPr latinLnBrk="1"/>
          <a:endParaRPr lang="ko-KR" altLang="en-US" sz="2800" b="1"/>
        </a:p>
      </dgm:t>
    </dgm:pt>
    <dgm:pt modelId="{6CEA516C-568A-483D-8302-3553A2A06DCB}" type="parTrans" cxnId="{08D9B66C-42D1-49BE-80CF-118867317C2E}">
      <dgm:prSet/>
      <dgm:spPr/>
      <dgm:t>
        <a:bodyPr/>
        <a:lstStyle/>
        <a:p>
          <a:pPr latinLnBrk="1"/>
          <a:endParaRPr lang="ko-KR" altLang="en-US" sz="2800" b="1"/>
        </a:p>
      </dgm:t>
    </dgm:pt>
    <dgm:pt modelId="{E21CD40B-1388-4306-B18F-81DB5EF89E29}" type="pres">
      <dgm:prSet presAssocID="{B5C324B9-6A61-4DCE-B882-F52496E26104}" presName="cycle" presStyleCnt="0">
        <dgm:presLayoutVars>
          <dgm:dir/>
          <dgm:resizeHandles val="exact"/>
        </dgm:presLayoutVars>
      </dgm:prSet>
      <dgm:spPr/>
      <dgm:t>
        <a:bodyPr/>
        <a:lstStyle/>
        <a:p>
          <a:pPr latinLnBrk="1"/>
          <a:endParaRPr lang="ko-KR" altLang="en-US"/>
        </a:p>
      </dgm:t>
    </dgm:pt>
    <dgm:pt modelId="{0158D9DD-AD66-489A-8058-E3B74C1158A6}" type="pres">
      <dgm:prSet presAssocID="{B0605885-0472-424F-9266-F5F00AA2E3EB}" presName="node" presStyleLbl="node1" presStyleIdx="0" presStyleCnt="5" custScaleX="128429" custScaleY="128131">
        <dgm:presLayoutVars>
          <dgm:bulletEnabled val="1"/>
        </dgm:presLayoutVars>
      </dgm:prSet>
      <dgm:spPr/>
      <dgm:t>
        <a:bodyPr/>
        <a:lstStyle/>
        <a:p>
          <a:pPr latinLnBrk="1"/>
          <a:endParaRPr lang="ko-KR" altLang="en-US"/>
        </a:p>
      </dgm:t>
    </dgm:pt>
    <dgm:pt modelId="{7D324EDC-70D2-4817-948E-B1808B9CB309}" type="pres">
      <dgm:prSet presAssocID="{B0605885-0472-424F-9266-F5F00AA2E3EB}" presName="spNode" presStyleCnt="0"/>
      <dgm:spPr/>
      <dgm:t>
        <a:bodyPr/>
        <a:lstStyle/>
        <a:p>
          <a:pPr latinLnBrk="1"/>
          <a:endParaRPr lang="ko-KR" altLang="en-US"/>
        </a:p>
      </dgm:t>
    </dgm:pt>
    <dgm:pt modelId="{2FB7304D-C9CB-4CD9-BF6B-BADA02189922}" type="pres">
      <dgm:prSet presAssocID="{368473F3-CFFA-4485-A33B-0BFFF066F565}" presName="sibTrans" presStyleLbl="sibTrans1D1" presStyleIdx="0" presStyleCnt="5"/>
      <dgm:spPr/>
      <dgm:t>
        <a:bodyPr/>
        <a:lstStyle/>
        <a:p>
          <a:pPr latinLnBrk="1"/>
          <a:endParaRPr lang="ko-KR" altLang="en-US"/>
        </a:p>
      </dgm:t>
    </dgm:pt>
    <dgm:pt modelId="{24A8A939-E771-4867-986A-AA93E108C4A6}" type="pres">
      <dgm:prSet presAssocID="{C3FCE1AE-6F09-427B-AD8F-EA3278E81BC5}" presName="node" presStyleLbl="node1" presStyleIdx="1" presStyleCnt="5" custScaleX="128429" custScaleY="128131">
        <dgm:presLayoutVars>
          <dgm:bulletEnabled val="1"/>
        </dgm:presLayoutVars>
      </dgm:prSet>
      <dgm:spPr/>
      <dgm:t>
        <a:bodyPr/>
        <a:lstStyle/>
        <a:p>
          <a:pPr latinLnBrk="1"/>
          <a:endParaRPr lang="ko-KR" altLang="en-US"/>
        </a:p>
      </dgm:t>
    </dgm:pt>
    <dgm:pt modelId="{B905A4EC-F895-41B6-9C3E-D79A9D7D58AC}" type="pres">
      <dgm:prSet presAssocID="{C3FCE1AE-6F09-427B-AD8F-EA3278E81BC5}" presName="spNode" presStyleCnt="0"/>
      <dgm:spPr/>
      <dgm:t>
        <a:bodyPr/>
        <a:lstStyle/>
        <a:p>
          <a:pPr latinLnBrk="1"/>
          <a:endParaRPr lang="ko-KR" altLang="en-US"/>
        </a:p>
      </dgm:t>
    </dgm:pt>
    <dgm:pt modelId="{002CA458-5391-4B06-85A0-68962966BBD6}" type="pres">
      <dgm:prSet presAssocID="{59D66DE0-D36C-42AB-9632-B1AC059BC7B6}" presName="sibTrans" presStyleLbl="sibTrans1D1" presStyleIdx="1" presStyleCnt="5"/>
      <dgm:spPr/>
      <dgm:t>
        <a:bodyPr/>
        <a:lstStyle/>
        <a:p>
          <a:pPr latinLnBrk="1"/>
          <a:endParaRPr lang="ko-KR" altLang="en-US"/>
        </a:p>
      </dgm:t>
    </dgm:pt>
    <dgm:pt modelId="{3AD8AB66-F801-49E4-86D1-D5D7B910CBF7}" type="pres">
      <dgm:prSet presAssocID="{4BC7EA70-D6CB-4F31-A214-C34676C105A5}" presName="node" presStyleLbl="node1" presStyleIdx="2" presStyleCnt="5" custScaleX="128429" custScaleY="128131" custRadScaleRad="101834" custRadScaleInc="-5822">
        <dgm:presLayoutVars>
          <dgm:bulletEnabled val="1"/>
        </dgm:presLayoutVars>
      </dgm:prSet>
      <dgm:spPr/>
      <dgm:t>
        <a:bodyPr/>
        <a:lstStyle/>
        <a:p>
          <a:pPr latinLnBrk="1"/>
          <a:endParaRPr lang="ko-KR" altLang="en-US"/>
        </a:p>
      </dgm:t>
    </dgm:pt>
    <dgm:pt modelId="{C5B38F9F-3C0D-4444-A425-183D64082795}" type="pres">
      <dgm:prSet presAssocID="{4BC7EA70-D6CB-4F31-A214-C34676C105A5}" presName="spNode" presStyleCnt="0"/>
      <dgm:spPr/>
      <dgm:t>
        <a:bodyPr/>
        <a:lstStyle/>
        <a:p>
          <a:pPr latinLnBrk="1"/>
          <a:endParaRPr lang="ko-KR" altLang="en-US"/>
        </a:p>
      </dgm:t>
    </dgm:pt>
    <dgm:pt modelId="{BDDEF18A-20DE-4009-A2D6-4CDBD50FD514}" type="pres">
      <dgm:prSet presAssocID="{01B941A9-EA82-4235-B3C6-519C059C3CA0}" presName="sibTrans" presStyleLbl="sibTrans1D1" presStyleIdx="2" presStyleCnt="5"/>
      <dgm:spPr/>
      <dgm:t>
        <a:bodyPr/>
        <a:lstStyle/>
        <a:p>
          <a:pPr latinLnBrk="1"/>
          <a:endParaRPr lang="ko-KR" altLang="en-US"/>
        </a:p>
      </dgm:t>
    </dgm:pt>
    <dgm:pt modelId="{00CD6F5B-49B6-49B3-9AA1-BA590DB8D4B6}" type="pres">
      <dgm:prSet presAssocID="{79F71999-902B-4D54-AC9A-7FCAA345D637}" presName="node" presStyleLbl="node1" presStyleIdx="3" presStyleCnt="5" custScaleX="128429" custScaleY="128131" custRadScaleRad="101834" custRadScaleInc="5822">
        <dgm:presLayoutVars>
          <dgm:bulletEnabled val="1"/>
        </dgm:presLayoutVars>
      </dgm:prSet>
      <dgm:spPr/>
      <dgm:t>
        <a:bodyPr/>
        <a:lstStyle/>
        <a:p>
          <a:pPr latinLnBrk="1"/>
          <a:endParaRPr lang="ko-KR" altLang="en-US"/>
        </a:p>
      </dgm:t>
    </dgm:pt>
    <dgm:pt modelId="{6BBCA25A-35EF-434F-9007-0E021A254BE6}" type="pres">
      <dgm:prSet presAssocID="{79F71999-902B-4D54-AC9A-7FCAA345D637}" presName="spNode" presStyleCnt="0"/>
      <dgm:spPr/>
      <dgm:t>
        <a:bodyPr/>
        <a:lstStyle/>
        <a:p>
          <a:pPr latinLnBrk="1"/>
          <a:endParaRPr lang="ko-KR" altLang="en-US"/>
        </a:p>
      </dgm:t>
    </dgm:pt>
    <dgm:pt modelId="{B908C5A7-58EA-4F32-BD5C-89540D787E59}" type="pres">
      <dgm:prSet presAssocID="{E5CD0830-EF7F-4D6F-898D-7C00CCFA3DF8}" presName="sibTrans" presStyleLbl="sibTrans1D1" presStyleIdx="3" presStyleCnt="5"/>
      <dgm:spPr/>
      <dgm:t>
        <a:bodyPr/>
        <a:lstStyle/>
        <a:p>
          <a:pPr latinLnBrk="1"/>
          <a:endParaRPr lang="ko-KR" altLang="en-US"/>
        </a:p>
      </dgm:t>
    </dgm:pt>
    <dgm:pt modelId="{BFDA3E4B-9D48-41A3-BC2B-43F254EEF5FB}" type="pres">
      <dgm:prSet presAssocID="{279932D6-7FDD-4374-882B-C1471CCE5849}" presName="node" presStyleLbl="node1" presStyleIdx="4" presStyleCnt="5" custScaleX="128429" custScaleY="128131">
        <dgm:presLayoutVars>
          <dgm:bulletEnabled val="1"/>
        </dgm:presLayoutVars>
      </dgm:prSet>
      <dgm:spPr/>
      <dgm:t>
        <a:bodyPr/>
        <a:lstStyle/>
        <a:p>
          <a:pPr latinLnBrk="1"/>
          <a:endParaRPr lang="ko-KR" altLang="en-US"/>
        </a:p>
      </dgm:t>
    </dgm:pt>
    <dgm:pt modelId="{FE6077F5-3F38-412C-9BC9-D5D7A11CF594}" type="pres">
      <dgm:prSet presAssocID="{279932D6-7FDD-4374-882B-C1471CCE5849}" presName="spNode" presStyleCnt="0"/>
      <dgm:spPr/>
      <dgm:t>
        <a:bodyPr/>
        <a:lstStyle/>
        <a:p>
          <a:pPr latinLnBrk="1"/>
          <a:endParaRPr lang="ko-KR" altLang="en-US"/>
        </a:p>
      </dgm:t>
    </dgm:pt>
    <dgm:pt modelId="{9FBF1873-2B98-4744-94A1-DEE931153378}" type="pres">
      <dgm:prSet presAssocID="{D4269261-EA4F-4B73-A59A-944AC6838F90}" presName="sibTrans" presStyleLbl="sibTrans1D1" presStyleIdx="4" presStyleCnt="5"/>
      <dgm:spPr/>
      <dgm:t>
        <a:bodyPr/>
        <a:lstStyle/>
        <a:p>
          <a:pPr latinLnBrk="1"/>
          <a:endParaRPr lang="ko-KR" altLang="en-US"/>
        </a:p>
      </dgm:t>
    </dgm:pt>
  </dgm:ptLst>
  <dgm:cxnLst>
    <dgm:cxn modelId="{12DD46D9-8245-41FB-975B-CB2F86114E27}" type="presOf" srcId="{C3FCE1AE-6F09-427B-AD8F-EA3278E81BC5}" destId="{24A8A939-E771-4867-986A-AA93E108C4A6}" srcOrd="0" destOrd="0" presId="urn:microsoft.com/office/officeart/2005/8/layout/cycle5"/>
    <dgm:cxn modelId="{989DADA0-EC64-43D4-A6FF-11CB8103C040}" type="presOf" srcId="{D4269261-EA4F-4B73-A59A-944AC6838F90}" destId="{9FBF1873-2B98-4744-94A1-DEE931153378}" srcOrd="0" destOrd="0" presId="urn:microsoft.com/office/officeart/2005/8/layout/cycle5"/>
    <dgm:cxn modelId="{6E7DAC27-20E2-4DBF-9D25-D2A377734115}" type="presOf" srcId="{E5CD0830-EF7F-4D6F-898D-7C00CCFA3DF8}" destId="{B908C5A7-58EA-4F32-BD5C-89540D787E59}" srcOrd="0" destOrd="0" presId="urn:microsoft.com/office/officeart/2005/8/layout/cycle5"/>
    <dgm:cxn modelId="{F61BCEFF-194A-4BA6-8D73-E120EC406E5B}" srcId="{B5C324B9-6A61-4DCE-B882-F52496E26104}" destId="{C3FCE1AE-6F09-427B-AD8F-EA3278E81BC5}" srcOrd="1" destOrd="0" parTransId="{8AE4A492-8767-4190-902A-070B3CF03FB9}" sibTransId="{59D66DE0-D36C-42AB-9632-B1AC059BC7B6}"/>
    <dgm:cxn modelId="{668825B4-694D-443F-853C-A7301BD79798}" type="presOf" srcId="{368473F3-CFFA-4485-A33B-0BFFF066F565}" destId="{2FB7304D-C9CB-4CD9-BF6B-BADA02189922}" srcOrd="0" destOrd="0" presId="urn:microsoft.com/office/officeart/2005/8/layout/cycle5"/>
    <dgm:cxn modelId="{42CAAECD-6D9C-4B7E-924F-81705F310576}" type="presOf" srcId="{B0605885-0472-424F-9266-F5F00AA2E3EB}" destId="{0158D9DD-AD66-489A-8058-E3B74C1158A6}" srcOrd="0" destOrd="0" presId="urn:microsoft.com/office/officeart/2005/8/layout/cycle5"/>
    <dgm:cxn modelId="{0570D3C6-7153-43FB-AD00-BFF6E4CCECD9}" type="presOf" srcId="{279932D6-7FDD-4374-882B-C1471CCE5849}" destId="{BFDA3E4B-9D48-41A3-BC2B-43F254EEF5FB}" srcOrd="0" destOrd="0" presId="urn:microsoft.com/office/officeart/2005/8/layout/cycle5"/>
    <dgm:cxn modelId="{202DCA13-BC3A-44D7-B8CA-22E04FC5B5C0}" type="presOf" srcId="{79F71999-902B-4D54-AC9A-7FCAA345D637}" destId="{00CD6F5B-49B6-49B3-9AA1-BA590DB8D4B6}" srcOrd="0" destOrd="0" presId="urn:microsoft.com/office/officeart/2005/8/layout/cycle5"/>
    <dgm:cxn modelId="{9F85F2F8-68E4-4D94-9BF0-F2EA3A76B8E1}" srcId="{B5C324B9-6A61-4DCE-B882-F52496E26104}" destId="{4BC7EA70-D6CB-4F31-A214-C34676C105A5}" srcOrd="2" destOrd="0" parTransId="{540AD433-A651-409C-B601-40F62D0C09E8}" sibTransId="{01B941A9-EA82-4235-B3C6-519C059C3CA0}"/>
    <dgm:cxn modelId="{6F548714-FE5B-4638-8298-ED31AF230F53}" type="presOf" srcId="{59D66DE0-D36C-42AB-9632-B1AC059BC7B6}" destId="{002CA458-5391-4B06-85A0-68962966BBD6}" srcOrd="0" destOrd="0" presId="urn:microsoft.com/office/officeart/2005/8/layout/cycle5"/>
    <dgm:cxn modelId="{1559F61C-A48C-4875-81CB-07554F395CD6}" type="presOf" srcId="{4BC7EA70-D6CB-4F31-A214-C34676C105A5}" destId="{3AD8AB66-F801-49E4-86D1-D5D7B910CBF7}" srcOrd="0" destOrd="0" presId="urn:microsoft.com/office/officeart/2005/8/layout/cycle5"/>
    <dgm:cxn modelId="{501D3389-368B-4FC5-B55C-2874BE20E22C}" type="presOf" srcId="{B5C324B9-6A61-4DCE-B882-F52496E26104}" destId="{E21CD40B-1388-4306-B18F-81DB5EF89E29}" srcOrd="0" destOrd="0" presId="urn:microsoft.com/office/officeart/2005/8/layout/cycle5"/>
    <dgm:cxn modelId="{1A936039-329C-408C-98C9-0A83BCB41AAE}" type="presOf" srcId="{01B941A9-EA82-4235-B3C6-519C059C3CA0}" destId="{BDDEF18A-20DE-4009-A2D6-4CDBD50FD514}" srcOrd="0" destOrd="0" presId="urn:microsoft.com/office/officeart/2005/8/layout/cycle5"/>
    <dgm:cxn modelId="{F309DCE5-1C73-407A-8AF0-22733E49AD8F}" srcId="{B5C324B9-6A61-4DCE-B882-F52496E26104}" destId="{B0605885-0472-424F-9266-F5F00AA2E3EB}" srcOrd="0" destOrd="0" parTransId="{76B767A8-9B91-41CC-8E10-474083C08A15}" sibTransId="{368473F3-CFFA-4485-A33B-0BFFF066F565}"/>
    <dgm:cxn modelId="{08D9B66C-42D1-49BE-80CF-118867317C2E}" srcId="{B5C324B9-6A61-4DCE-B882-F52496E26104}" destId="{279932D6-7FDD-4374-882B-C1471CCE5849}" srcOrd="4" destOrd="0" parTransId="{6CEA516C-568A-483D-8302-3553A2A06DCB}" sibTransId="{D4269261-EA4F-4B73-A59A-944AC6838F90}"/>
    <dgm:cxn modelId="{A0DF0126-0491-4045-8AE6-56092C520C59}" srcId="{B5C324B9-6A61-4DCE-B882-F52496E26104}" destId="{79F71999-902B-4D54-AC9A-7FCAA345D637}" srcOrd="3" destOrd="0" parTransId="{1C139B7E-524F-4E0A-9C49-2FA912FD466C}" sibTransId="{E5CD0830-EF7F-4D6F-898D-7C00CCFA3DF8}"/>
    <dgm:cxn modelId="{E9F62446-B276-4C09-A8DE-C5FC870116F0}" type="presParOf" srcId="{E21CD40B-1388-4306-B18F-81DB5EF89E29}" destId="{0158D9DD-AD66-489A-8058-E3B74C1158A6}" srcOrd="0" destOrd="0" presId="urn:microsoft.com/office/officeart/2005/8/layout/cycle5"/>
    <dgm:cxn modelId="{1D58D6B4-1B94-40A3-8388-39F6A77BAD50}" type="presParOf" srcId="{E21CD40B-1388-4306-B18F-81DB5EF89E29}" destId="{7D324EDC-70D2-4817-948E-B1808B9CB309}" srcOrd="1" destOrd="0" presId="urn:microsoft.com/office/officeart/2005/8/layout/cycle5"/>
    <dgm:cxn modelId="{8FE0B011-0AD6-4F78-B252-F8E7F0F0BBD9}" type="presParOf" srcId="{E21CD40B-1388-4306-B18F-81DB5EF89E29}" destId="{2FB7304D-C9CB-4CD9-BF6B-BADA02189922}" srcOrd="2" destOrd="0" presId="urn:microsoft.com/office/officeart/2005/8/layout/cycle5"/>
    <dgm:cxn modelId="{BA292C6C-D192-4A6A-9DB4-0FE24EF58465}" type="presParOf" srcId="{E21CD40B-1388-4306-B18F-81DB5EF89E29}" destId="{24A8A939-E771-4867-986A-AA93E108C4A6}" srcOrd="3" destOrd="0" presId="urn:microsoft.com/office/officeart/2005/8/layout/cycle5"/>
    <dgm:cxn modelId="{DF5D67EB-72C2-43D3-A57D-1380F0AD8DD6}" type="presParOf" srcId="{E21CD40B-1388-4306-B18F-81DB5EF89E29}" destId="{B905A4EC-F895-41B6-9C3E-D79A9D7D58AC}" srcOrd="4" destOrd="0" presId="urn:microsoft.com/office/officeart/2005/8/layout/cycle5"/>
    <dgm:cxn modelId="{C1605C97-68C0-42A0-B72A-D18BC5A97ADA}" type="presParOf" srcId="{E21CD40B-1388-4306-B18F-81DB5EF89E29}" destId="{002CA458-5391-4B06-85A0-68962966BBD6}" srcOrd="5" destOrd="0" presId="urn:microsoft.com/office/officeart/2005/8/layout/cycle5"/>
    <dgm:cxn modelId="{5EE5EEAD-7AF1-46E2-A5EF-F3ED1E11768F}" type="presParOf" srcId="{E21CD40B-1388-4306-B18F-81DB5EF89E29}" destId="{3AD8AB66-F801-49E4-86D1-D5D7B910CBF7}" srcOrd="6" destOrd="0" presId="urn:microsoft.com/office/officeart/2005/8/layout/cycle5"/>
    <dgm:cxn modelId="{6458915D-2CFC-4D47-AB2C-5C98C3F180CE}" type="presParOf" srcId="{E21CD40B-1388-4306-B18F-81DB5EF89E29}" destId="{C5B38F9F-3C0D-4444-A425-183D64082795}" srcOrd="7" destOrd="0" presId="urn:microsoft.com/office/officeart/2005/8/layout/cycle5"/>
    <dgm:cxn modelId="{247F4D9B-4496-464F-BA2C-7348329A0DF3}" type="presParOf" srcId="{E21CD40B-1388-4306-B18F-81DB5EF89E29}" destId="{BDDEF18A-20DE-4009-A2D6-4CDBD50FD514}" srcOrd="8" destOrd="0" presId="urn:microsoft.com/office/officeart/2005/8/layout/cycle5"/>
    <dgm:cxn modelId="{906CF161-B6A8-439D-99F8-B6DE3F55038C}" type="presParOf" srcId="{E21CD40B-1388-4306-B18F-81DB5EF89E29}" destId="{00CD6F5B-49B6-49B3-9AA1-BA590DB8D4B6}" srcOrd="9" destOrd="0" presId="urn:microsoft.com/office/officeart/2005/8/layout/cycle5"/>
    <dgm:cxn modelId="{E87A1337-7138-49DD-8E7D-16E30D7EFDD1}" type="presParOf" srcId="{E21CD40B-1388-4306-B18F-81DB5EF89E29}" destId="{6BBCA25A-35EF-434F-9007-0E021A254BE6}" srcOrd="10" destOrd="0" presId="urn:microsoft.com/office/officeart/2005/8/layout/cycle5"/>
    <dgm:cxn modelId="{6BE8260F-8F1E-42C6-8E09-23D9FFE5D00F}" type="presParOf" srcId="{E21CD40B-1388-4306-B18F-81DB5EF89E29}" destId="{B908C5A7-58EA-4F32-BD5C-89540D787E59}" srcOrd="11" destOrd="0" presId="urn:microsoft.com/office/officeart/2005/8/layout/cycle5"/>
    <dgm:cxn modelId="{2568D5AD-CE46-4E36-9DD3-CECCCF27DDEF}" type="presParOf" srcId="{E21CD40B-1388-4306-B18F-81DB5EF89E29}" destId="{BFDA3E4B-9D48-41A3-BC2B-43F254EEF5FB}" srcOrd="12" destOrd="0" presId="urn:microsoft.com/office/officeart/2005/8/layout/cycle5"/>
    <dgm:cxn modelId="{9DAC973B-CD6E-4A1C-9937-FA90EDC5EBED}" type="presParOf" srcId="{E21CD40B-1388-4306-B18F-81DB5EF89E29}" destId="{FE6077F5-3F38-412C-9BC9-D5D7A11CF594}" srcOrd="13" destOrd="0" presId="urn:microsoft.com/office/officeart/2005/8/layout/cycle5"/>
    <dgm:cxn modelId="{47DDABF4-2B11-4D01-86A8-2246A637F3EE}" type="presParOf" srcId="{E21CD40B-1388-4306-B18F-81DB5EF89E29}" destId="{9FBF1873-2B98-4744-94A1-DEE93115337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C324B9-6A61-4DCE-B882-F52496E26104}" type="doc">
      <dgm:prSet loTypeId="urn:microsoft.com/office/officeart/2005/8/layout/cycle5" loCatId="cycle" qsTypeId="urn:microsoft.com/office/officeart/2005/8/quickstyle/simple3" qsCatId="simple" csTypeId="urn:microsoft.com/office/officeart/2005/8/colors/accent0_2" csCatId="mainScheme" phldr="1"/>
      <dgm:spPr/>
      <dgm:t>
        <a:bodyPr/>
        <a:lstStyle/>
        <a:p>
          <a:pPr latinLnBrk="1"/>
          <a:endParaRPr lang="ko-KR" altLang="en-US"/>
        </a:p>
      </dgm:t>
    </dgm:pt>
    <dgm:pt modelId="{B0605885-0472-424F-9266-F5F00AA2E3EB}">
      <dgm:prSet phldrT="[텍스트]" custT="1"/>
      <dgm:spPr/>
      <dgm:t>
        <a:bodyPr/>
        <a:lstStyle/>
        <a:p>
          <a:pPr latinLnBrk="1"/>
          <a:r>
            <a:rPr lang="en-US" altLang="ko-KR" sz="1400" b="1" dirty="0" smtClean="0"/>
            <a:t>Surface temp </a:t>
          </a:r>
          <a:r>
            <a:rPr lang="en-US" altLang="ko-KR" sz="1400" b="1" dirty="0" smtClean="0">
              <a:latin typeface="바탕"/>
              <a:ea typeface="바탕"/>
            </a:rPr>
            <a:t>↑</a:t>
          </a:r>
          <a:endParaRPr lang="ko-KR" altLang="en-US" sz="8000" b="1" dirty="0"/>
        </a:p>
      </dgm:t>
    </dgm:pt>
    <dgm:pt modelId="{76B767A8-9B91-41CC-8E10-474083C08A15}" type="parTrans" cxnId="{F309DCE5-1C73-407A-8AF0-22733E49AD8F}">
      <dgm:prSet/>
      <dgm:spPr/>
      <dgm:t>
        <a:bodyPr/>
        <a:lstStyle/>
        <a:p>
          <a:pPr latinLnBrk="1"/>
          <a:endParaRPr lang="ko-KR" altLang="en-US" sz="2800" b="1"/>
        </a:p>
      </dgm:t>
    </dgm:pt>
    <dgm:pt modelId="{368473F3-CFFA-4485-A33B-0BFFF066F565}" type="sibTrans" cxnId="{F309DCE5-1C73-407A-8AF0-22733E49AD8F}">
      <dgm:prSet/>
      <dgm:spPr/>
      <dgm:t>
        <a:bodyPr/>
        <a:lstStyle/>
        <a:p>
          <a:pPr latinLnBrk="1"/>
          <a:endParaRPr lang="ko-KR" altLang="en-US" sz="2800" b="1"/>
        </a:p>
      </dgm:t>
    </dgm:pt>
    <dgm:pt modelId="{C3FCE1AE-6F09-427B-AD8F-EA3278E81BC5}">
      <dgm:prSet phldrT="[텍스트]" custT="1"/>
      <dgm:spPr/>
      <dgm:t>
        <a:bodyPr/>
        <a:lstStyle/>
        <a:p>
          <a:pPr latinLnBrk="1"/>
          <a:r>
            <a:rPr lang="en-US" altLang="ko-KR" sz="1400" b="1" dirty="0" smtClean="0"/>
            <a:t>Evaporation </a:t>
          </a:r>
          <a:r>
            <a:rPr lang="en-US" altLang="ko-KR" sz="1400" b="1" dirty="0" smtClean="0">
              <a:latin typeface="바탕"/>
              <a:ea typeface="바탕"/>
            </a:rPr>
            <a:t>↑</a:t>
          </a:r>
          <a:endParaRPr lang="ko-KR" altLang="en-US" sz="1400" b="1" dirty="0"/>
        </a:p>
      </dgm:t>
    </dgm:pt>
    <dgm:pt modelId="{8AE4A492-8767-4190-902A-070B3CF03FB9}" type="parTrans" cxnId="{F61BCEFF-194A-4BA6-8D73-E120EC406E5B}">
      <dgm:prSet/>
      <dgm:spPr/>
      <dgm:t>
        <a:bodyPr/>
        <a:lstStyle/>
        <a:p>
          <a:pPr latinLnBrk="1"/>
          <a:endParaRPr lang="ko-KR" altLang="en-US" sz="2800" b="1"/>
        </a:p>
      </dgm:t>
    </dgm:pt>
    <dgm:pt modelId="{59D66DE0-D36C-42AB-9632-B1AC059BC7B6}" type="sibTrans" cxnId="{F61BCEFF-194A-4BA6-8D73-E120EC406E5B}">
      <dgm:prSet/>
      <dgm:spPr/>
      <dgm:t>
        <a:bodyPr/>
        <a:lstStyle/>
        <a:p>
          <a:pPr latinLnBrk="1"/>
          <a:endParaRPr lang="ko-KR" altLang="en-US" sz="2800" b="1"/>
        </a:p>
      </dgm:t>
    </dgm:pt>
    <dgm:pt modelId="{4BC7EA70-D6CB-4F31-A214-C34676C105A5}">
      <dgm:prSet phldrT="[텍스트]" custT="1"/>
      <dgm:spPr/>
      <dgm:t>
        <a:bodyPr/>
        <a:lstStyle/>
        <a:p>
          <a:pPr latinLnBrk="1"/>
          <a:r>
            <a:rPr lang="en-US" altLang="ko-KR" sz="1400" b="1" dirty="0" smtClean="0"/>
            <a:t>Water vapor amount </a:t>
          </a:r>
          <a:r>
            <a:rPr lang="en-US" altLang="ko-KR" sz="1400" b="1" dirty="0" smtClean="0">
              <a:latin typeface="바탕"/>
              <a:ea typeface="바탕"/>
            </a:rPr>
            <a:t>↑</a:t>
          </a:r>
          <a:endParaRPr lang="ko-KR" altLang="en-US" sz="1400" b="1" dirty="0"/>
        </a:p>
      </dgm:t>
    </dgm:pt>
    <dgm:pt modelId="{540AD433-A651-409C-B601-40F62D0C09E8}" type="parTrans" cxnId="{9F85F2F8-68E4-4D94-9BF0-F2EA3A76B8E1}">
      <dgm:prSet/>
      <dgm:spPr/>
      <dgm:t>
        <a:bodyPr/>
        <a:lstStyle/>
        <a:p>
          <a:pPr latinLnBrk="1"/>
          <a:endParaRPr lang="ko-KR" altLang="en-US" sz="2800" b="1"/>
        </a:p>
      </dgm:t>
    </dgm:pt>
    <dgm:pt modelId="{01B941A9-EA82-4235-B3C6-519C059C3CA0}" type="sibTrans" cxnId="{9F85F2F8-68E4-4D94-9BF0-F2EA3A76B8E1}">
      <dgm:prSet/>
      <dgm:spPr/>
      <dgm:t>
        <a:bodyPr/>
        <a:lstStyle/>
        <a:p>
          <a:pPr latinLnBrk="1"/>
          <a:endParaRPr lang="ko-KR" altLang="en-US" sz="2800" b="1"/>
        </a:p>
      </dgm:t>
    </dgm:pt>
    <dgm:pt modelId="{79F71999-902B-4D54-AC9A-7FCAA345D637}">
      <dgm:prSet phldrT="[텍스트]" custT="1"/>
      <dgm:spPr/>
      <dgm:t>
        <a:bodyPr/>
        <a:lstStyle/>
        <a:p>
          <a:pPr latinLnBrk="1"/>
          <a:r>
            <a:rPr lang="en-US" altLang="ko-KR" sz="1400" b="1" dirty="0" smtClean="0"/>
            <a:t>Cloudiness </a:t>
          </a:r>
          <a:r>
            <a:rPr lang="en-US" altLang="ko-KR" sz="1400" b="1" dirty="0" smtClean="0">
              <a:latin typeface="바탕"/>
              <a:ea typeface="바탕"/>
            </a:rPr>
            <a:t>↑</a:t>
          </a:r>
          <a:endParaRPr lang="ko-KR" altLang="en-US" sz="1400" b="1" dirty="0"/>
        </a:p>
      </dgm:t>
    </dgm:pt>
    <dgm:pt modelId="{1C139B7E-524F-4E0A-9C49-2FA912FD466C}" type="parTrans" cxnId="{A0DF0126-0491-4045-8AE6-56092C520C59}">
      <dgm:prSet/>
      <dgm:spPr/>
      <dgm:t>
        <a:bodyPr/>
        <a:lstStyle/>
        <a:p>
          <a:pPr latinLnBrk="1"/>
          <a:endParaRPr lang="ko-KR" altLang="en-US" sz="2800" b="1"/>
        </a:p>
      </dgm:t>
    </dgm:pt>
    <dgm:pt modelId="{E5CD0830-EF7F-4D6F-898D-7C00CCFA3DF8}" type="sibTrans" cxnId="{A0DF0126-0491-4045-8AE6-56092C520C59}">
      <dgm:prSet/>
      <dgm:spPr/>
      <dgm:t>
        <a:bodyPr/>
        <a:lstStyle/>
        <a:p>
          <a:pPr latinLnBrk="1"/>
          <a:endParaRPr lang="ko-KR" altLang="en-US" sz="2800" b="1"/>
        </a:p>
      </dgm:t>
    </dgm:pt>
    <dgm:pt modelId="{279932D6-7FDD-4374-882B-C1471CCE5849}">
      <dgm:prSet phldrT="[텍스트]" custT="1"/>
      <dgm:spPr/>
      <dgm:t>
        <a:bodyPr/>
        <a:lstStyle/>
        <a:p>
          <a:pPr latinLnBrk="1"/>
          <a:r>
            <a:rPr lang="en-US" altLang="ko-KR" sz="1400" b="1" dirty="0" smtClean="0"/>
            <a:t>LW absorption</a:t>
          </a:r>
          <a:r>
            <a:rPr lang="en-US" altLang="ko-KR" sz="1400" b="1" dirty="0" smtClean="0">
              <a:latin typeface="바탕"/>
              <a:ea typeface="바탕"/>
            </a:rPr>
            <a:t>↑</a:t>
          </a:r>
        </a:p>
        <a:p>
          <a:pPr latinLnBrk="1"/>
          <a:r>
            <a:rPr lang="en-US" altLang="ko-KR" sz="1400" b="1" dirty="0" smtClean="0">
              <a:latin typeface="+mn-ea"/>
              <a:ea typeface="+mn-ea"/>
            </a:rPr>
            <a:t>(greenhouse effect)</a:t>
          </a:r>
          <a:endParaRPr lang="ko-KR" altLang="en-US" sz="1400" b="1" dirty="0">
            <a:latin typeface="+mn-ea"/>
            <a:ea typeface="+mn-ea"/>
          </a:endParaRPr>
        </a:p>
      </dgm:t>
    </dgm:pt>
    <dgm:pt modelId="{D4269261-EA4F-4B73-A59A-944AC6838F90}" type="sibTrans" cxnId="{08D9B66C-42D1-49BE-80CF-118867317C2E}">
      <dgm:prSet/>
      <dgm:spPr/>
      <dgm:t>
        <a:bodyPr/>
        <a:lstStyle/>
        <a:p>
          <a:pPr latinLnBrk="1"/>
          <a:endParaRPr lang="ko-KR" altLang="en-US" sz="2800" b="1"/>
        </a:p>
      </dgm:t>
    </dgm:pt>
    <dgm:pt modelId="{6CEA516C-568A-483D-8302-3553A2A06DCB}" type="parTrans" cxnId="{08D9B66C-42D1-49BE-80CF-118867317C2E}">
      <dgm:prSet/>
      <dgm:spPr/>
      <dgm:t>
        <a:bodyPr/>
        <a:lstStyle/>
        <a:p>
          <a:pPr latinLnBrk="1"/>
          <a:endParaRPr lang="ko-KR" altLang="en-US" sz="2800" b="1"/>
        </a:p>
      </dgm:t>
    </dgm:pt>
    <dgm:pt modelId="{E21CD40B-1388-4306-B18F-81DB5EF89E29}" type="pres">
      <dgm:prSet presAssocID="{B5C324B9-6A61-4DCE-B882-F52496E26104}" presName="cycle" presStyleCnt="0">
        <dgm:presLayoutVars>
          <dgm:dir/>
          <dgm:resizeHandles val="exact"/>
        </dgm:presLayoutVars>
      </dgm:prSet>
      <dgm:spPr/>
      <dgm:t>
        <a:bodyPr/>
        <a:lstStyle/>
        <a:p>
          <a:pPr latinLnBrk="1"/>
          <a:endParaRPr lang="ko-KR" altLang="en-US"/>
        </a:p>
      </dgm:t>
    </dgm:pt>
    <dgm:pt modelId="{0158D9DD-AD66-489A-8058-E3B74C1158A6}" type="pres">
      <dgm:prSet presAssocID="{B0605885-0472-424F-9266-F5F00AA2E3EB}" presName="node" presStyleLbl="node1" presStyleIdx="0" presStyleCnt="5" custScaleX="128429" custScaleY="128131">
        <dgm:presLayoutVars>
          <dgm:bulletEnabled val="1"/>
        </dgm:presLayoutVars>
      </dgm:prSet>
      <dgm:spPr/>
      <dgm:t>
        <a:bodyPr/>
        <a:lstStyle/>
        <a:p>
          <a:pPr latinLnBrk="1"/>
          <a:endParaRPr lang="ko-KR" altLang="en-US"/>
        </a:p>
      </dgm:t>
    </dgm:pt>
    <dgm:pt modelId="{7D324EDC-70D2-4817-948E-B1808B9CB309}" type="pres">
      <dgm:prSet presAssocID="{B0605885-0472-424F-9266-F5F00AA2E3EB}" presName="spNode" presStyleCnt="0"/>
      <dgm:spPr/>
      <dgm:t>
        <a:bodyPr/>
        <a:lstStyle/>
        <a:p>
          <a:pPr latinLnBrk="1"/>
          <a:endParaRPr lang="ko-KR" altLang="en-US"/>
        </a:p>
      </dgm:t>
    </dgm:pt>
    <dgm:pt modelId="{2FB7304D-C9CB-4CD9-BF6B-BADA02189922}" type="pres">
      <dgm:prSet presAssocID="{368473F3-CFFA-4485-A33B-0BFFF066F565}" presName="sibTrans" presStyleLbl="sibTrans1D1" presStyleIdx="0" presStyleCnt="5"/>
      <dgm:spPr/>
      <dgm:t>
        <a:bodyPr/>
        <a:lstStyle/>
        <a:p>
          <a:pPr latinLnBrk="1"/>
          <a:endParaRPr lang="ko-KR" altLang="en-US"/>
        </a:p>
      </dgm:t>
    </dgm:pt>
    <dgm:pt modelId="{24A8A939-E771-4867-986A-AA93E108C4A6}" type="pres">
      <dgm:prSet presAssocID="{C3FCE1AE-6F09-427B-AD8F-EA3278E81BC5}" presName="node" presStyleLbl="node1" presStyleIdx="1" presStyleCnt="5" custScaleX="128429" custScaleY="128131">
        <dgm:presLayoutVars>
          <dgm:bulletEnabled val="1"/>
        </dgm:presLayoutVars>
      </dgm:prSet>
      <dgm:spPr/>
      <dgm:t>
        <a:bodyPr/>
        <a:lstStyle/>
        <a:p>
          <a:pPr latinLnBrk="1"/>
          <a:endParaRPr lang="ko-KR" altLang="en-US"/>
        </a:p>
      </dgm:t>
    </dgm:pt>
    <dgm:pt modelId="{B905A4EC-F895-41B6-9C3E-D79A9D7D58AC}" type="pres">
      <dgm:prSet presAssocID="{C3FCE1AE-6F09-427B-AD8F-EA3278E81BC5}" presName="spNode" presStyleCnt="0"/>
      <dgm:spPr/>
      <dgm:t>
        <a:bodyPr/>
        <a:lstStyle/>
        <a:p>
          <a:pPr latinLnBrk="1"/>
          <a:endParaRPr lang="ko-KR" altLang="en-US"/>
        </a:p>
      </dgm:t>
    </dgm:pt>
    <dgm:pt modelId="{002CA458-5391-4B06-85A0-68962966BBD6}" type="pres">
      <dgm:prSet presAssocID="{59D66DE0-D36C-42AB-9632-B1AC059BC7B6}" presName="sibTrans" presStyleLbl="sibTrans1D1" presStyleIdx="1" presStyleCnt="5"/>
      <dgm:spPr/>
      <dgm:t>
        <a:bodyPr/>
        <a:lstStyle/>
        <a:p>
          <a:pPr latinLnBrk="1"/>
          <a:endParaRPr lang="ko-KR" altLang="en-US"/>
        </a:p>
      </dgm:t>
    </dgm:pt>
    <dgm:pt modelId="{3AD8AB66-F801-49E4-86D1-D5D7B910CBF7}" type="pres">
      <dgm:prSet presAssocID="{4BC7EA70-D6CB-4F31-A214-C34676C105A5}" presName="node" presStyleLbl="node1" presStyleIdx="2" presStyleCnt="5" custScaleX="128429" custScaleY="128131" custRadScaleRad="101801" custRadScaleInc="-5720">
        <dgm:presLayoutVars>
          <dgm:bulletEnabled val="1"/>
        </dgm:presLayoutVars>
      </dgm:prSet>
      <dgm:spPr/>
      <dgm:t>
        <a:bodyPr/>
        <a:lstStyle/>
        <a:p>
          <a:pPr latinLnBrk="1"/>
          <a:endParaRPr lang="ko-KR" altLang="en-US"/>
        </a:p>
      </dgm:t>
    </dgm:pt>
    <dgm:pt modelId="{C5B38F9F-3C0D-4444-A425-183D64082795}" type="pres">
      <dgm:prSet presAssocID="{4BC7EA70-D6CB-4F31-A214-C34676C105A5}" presName="spNode" presStyleCnt="0"/>
      <dgm:spPr/>
      <dgm:t>
        <a:bodyPr/>
        <a:lstStyle/>
        <a:p>
          <a:pPr latinLnBrk="1"/>
          <a:endParaRPr lang="ko-KR" altLang="en-US"/>
        </a:p>
      </dgm:t>
    </dgm:pt>
    <dgm:pt modelId="{BDDEF18A-20DE-4009-A2D6-4CDBD50FD514}" type="pres">
      <dgm:prSet presAssocID="{01B941A9-EA82-4235-B3C6-519C059C3CA0}" presName="sibTrans" presStyleLbl="sibTrans1D1" presStyleIdx="2" presStyleCnt="5"/>
      <dgm:spPr/>
      <dgm:t>
        <a:bodyPr/>
        <a:lstStyle/>
        <a:p>
          <a:pPr latinLnBrk="1"/>
          <a:endParaRPr lang="ko-KR" altLang="en-US"/>
        </a:p>
      </dgm:t>
    </dgm:pt>
    <dgm:pt modelId="{00CD6F5B-49B6-49B3-9AA1-BA590DB8D4B6}" type="pres">
      <dgm:prSet presAssocID="{79F71999-902B-4D54-AC9A-7FCAA345D637}" presName="node" presStyleLbl="node1" presStyleIdx="3" presStyleCnt="5" custScaleX="128429" custScaleY="128131" custRadScaleRad="101801" custRadScaleInc="5720">
        <dgm:presLayoutVars>
          <dgm:bulletEnabled val="1"/>
        </dgm:presLayoutVars>
      </dgm:prSet>
      <dgm:spPr/>
      <dgm:t>
        <a:bodyPr/>
        <a:lstStyle/>
        <a:p>
          <a:pPr latinLnBrk="1"/>
          <a:endParaRPr lang="ko-KR" altLang="en-US"/>
        </a:p>
      </dgm:t>
    </dgm:pt>
    <dgm:pt modelId="{6BBCA25A-35EF-434F-9007-0E021A254BE6}" type="pres">
      <dgm:prSet presAssocID="{79F71999-902B-4D54-AC9A-7FCAA345D637}" presName="spNode" presStyleCnt="0"/>
      <dgm:spPr/>
      <dgm:t>
        <a:bodyPr/>
        <a:lstStyle/>
        <a:p>
          <a:pPr latinLnBrk="1"/>
          <a:endParaRPr lang="ko-KR" altLang="en-US"/>
        </a:p>
      </dgm:t>
    </dgm:pt>
    <dgm:pt modelId="{B908C5A7-58EA-4F32-BD5C-89540D787E59}" type="pres">
      <dgm:prSet presAssocID="{E5CD0830-EF7F-4D6F-898D-7C00CCFA3DF8}" presName="sibTrans" presStyleLbl="sibTrans1D1" presStyleIdx="3" presStyleCnt="5"/>
      <dgm:spPr/>
      <dgm:t>
        <a:bodyPr/>
        <a:lstStyle/>
        <a:p>
          <a:pPr latinLnBrk="1"/>
          <a:endParaRPr lang="ko-KR" altLang="en-US"/>
        </a:p>
      </dgm:t>
    </dgm:pt>
    <dgm:pt modelId="{BFDA3E4B-9D48-41A3-BC2B-43F254EEF5FB}" type="pres">
      <dgm:prSet presAssocID="{279932D6-7FDD-4374-882B-C1471CCE5849}" presName="node" presStyleLbl="node1" presStyleIdx="4" presStyleCnt="5" custScaleX="128429" custScaleY="128131">
        <dgm:presLayoutVars>
          <dgm:bulletEnabled val="1"/>
        </dgm:presLayoutVars>
      </dgm:prSet>
      <dgm:spPr/>
      <dgm:t>
        <a:bodyPr/>
        <a:lstStyle/>
        <a:p>
          <a:pPr latinLnBrk="1"/>
          <a:endParaRPr lang="ko-KR" altLang="en-US"/>
        </a:p>
      </dgm:t>
    </dgm:pt>
    <dgm:pt modelId="{FE6077F5-3F38-412C-9BC9-D5D7A11CF594}" type="pres">
      <dgm:prSet presAssocID="{279932D6-7FDD-4374-882B-C1471CCE5849}" presName="spNode" presStyleCnt="0"/>
      <dgm:spPr/>
      <dgm:t>
        <a:bodyPr/>
        <a:lstStyle/>
        <a:p>
          <a:pPr latinLnBrk="1"/>
          <a:endParaRPr lang="ko-KR" altLang="en-US"/>
        </a:p>
      </dgm:t>
    </dgm:pt>
    <dgm:pt modelId="{9FBF1873-2B98-4744-94A1-DEE931153378}" type="pres">
      <dgm:prSet presAssocID="{D4269261-EA4F-4B73-A59A-944AC6838F90}" presName="sibTrans" presStyleLbl="sibTrans1D1" presStyleIdx="4" presStyleCnt="5"/>
      <dgm:spPr/>
      <dgm:t>
        <a:bodyPr/>
        <a:lstStyle/>
        <a:p>
          <a:pPr latinLnBrk="1"/>
          <a:endParaRPr lang="ko-KR" altLang="en-US"/>
        </a:p>
      </dgm:t>
    </dgm:pt>
  </dgm:ptLst>
  <dgm:cxnLst>
    <dgm:cxn modelId="{49EC2108-39CC-430F-B973-ED3FFAE03628}" type="presOf" srcId="{B5C324B9-6A61-4DCE-B882-F52496E26104}" destId="{E21CD40B-1388-4306-B18F-81DB5EF89E29}" srcOrd="0" destOrd="0" presId="urn:microsoft.com/office/officeart/2005/8/layout/cycle5"/>
    <dgm:cxn modelId="{3421B583-6AD3-418D-8A1E-CE442589E3F5}" type="presOf" srcId="{4BC7EA70-D6CB-4F31-A214-C34676C105A5}" destId="{3AD8AB66-F801-49E4-86D1-D5D7B910CBF7}" srcOrd="0" destOrd="0" presId="urn:microsoft.com/office/officeart/2005/8/layout/cycle5"/>
    <dgm:cxn modelId="{F61BCEFF-194A-4BA6-8D73-E120EC406E5B}" srcId="{B5C324B9-6A61-4DCE-B882-F52496E26104}" destId="{C3FCE1AE-6F09-427B-AD8F-EA3278E81BC5}" srcOrd="1" destOrd="0" parTransId="{8AE4A492-8767-4190-902A-070B3CF03FB9}" sibTransId="{59D66DE0-D36C-42AB-9632-B1AC059BC7B6}"/>
    <dgm:cxn modelId="{9F85F2F8-68E4-4D94-9BF0-F2EA3A76B8E1}" srcId="{B5C324B9-6A61-4DCE-B882-F52496E26104}" destId="{4BC7EA70-D6CB-4F31-A214-C34676C105A5}" srcOrd="2" destOrd="0" parTransId="{540AD433-A651-409C-B601-40F62D0C09E8}" sibTransId="{01B941A9-EA82-4235-B3C6-519C059C3CA0}"/>
    <dgm:cxn modelId="{5A2E6BF7-9F8E-45EE-B7CC-B5BBBD7BA8FE}" type="presOf" srcId="{279932D6-7FDD-4374-882B-C1471CCE5849}" destId="{BFDA3E4B-9D48-41A3-BC2B-43F254EEF5FB}" srcOrd="0" destOrd="0" presId="urn:microsoft.com/office/officeart/2005/8/layout/cycle5"/>
    <dgm:cxn modelId="{5257AC40-1521-426D-8E2C-B3420DE45309}" type="presOf" srcId="{D4269261-EA4F-4B73-A59A-944AC6838F90}" destId="{9FBF1873-2B98-4744-94A1-DEE931153378}" srcOrd="0" destOrd="0" presId="urn:microsoft.com/office/officeart/2005/8/layout/cycle5"/>
    <dgm:cxn modelId="{AF4809F3-57EF-4BF6-A963-3D4DE3D00065}" type="presOf" srcId="{E5CD0830-EF7F-4D6F-898D-7C00CCFA3DF8}" destId="{B908C5A7-58EA-4F32-BD5C-89540D787E59}" srcOrd="0" destOrd="0" presId="urn:microsoft.com/office/officeart/2005/8/layout/cycle5"/>
    <dgm:cxn modelId="{88AB2A50-6615-453C-BDC4-F2F56A63CC9D}" type="presOf" srcId="{C3FCE1AE-6F09-427B-AD8F-EA3278E81BC5}" destId="{24A8A939-E771-4867-986A-AA93E108C4A6}" srcOrd="0" destOrd="0" presId="urn:microsoft.com/office/officeart/2005/8/layout/cycle5"/>
    <dgm:cxn modelId="{F2912E8F-2C1C-4EBE-B2E1-907C7F5C6F98}" type="presOf" srcId="{01B941A9-EA82-4235-B3C6-519C059C3CA0}" destId="{BDDEF18A-20DE-4009-A2D6-4CDBD50FD514}" srcOrd="0" destOrd="0" presId="urn:microsoft.com/office/officeart/2005/8/layout/cycle5"/>
    <dgm:cxn modelId="{0F1D6718-A70F-4A21-BC62-F3D44A3F8EBF}" type="presOf" srcId="{59D66DE0-D36C-42AB-9632-B1AC059BC7B6}" destId="{002CA458-5391-4B06-85A0-68962966BBD6}" srcOrd="0" destOrd="0" presId="urn:microsoft.com/office/officeart/2005/8/layout/cycle5"/>
    <dgm:cxn modelId="{5AE3D388-B290-4CB2-8756-515EE00762DB}" type="presOf" srcId="{368473F3-CFFA-4485-A33B-0BFFF066F565}" destId="{2FB7304D-C9CB-4CD9-BF6B-BADA02189922}" srcOrd="0" destOrd="0" presId="urn:microsoft.com/office/officeart/2005/8/layout/cycle5"/>
    <dgm:cxn modelId="{F309DCE5-1C73-407A-8AF0-22733E49AD8F}" srcId="{B5C324B9-6A61-4DCE-B882-F52496E26104}" destId="{B0605885-0472-424F-9266-F5F00AA2E3EB}" srcOrd="0" destOrd="0" parTransId="{76B767A8-9B91-41CC-8E10-474083C08A15}" sibTransId="{368473F3-CFFA-4485-A33B-0BFFF066F565}"/>
    <dgm:cxn modelId="{08D9B66C-42D1-49BE-80CF-118867317C2E}" srcId="{B5C324B9-6A61-4DCE-B882-F52496E26104}" destId="{279932D6-7FDD-4374-882B-C1471CCE5849}" srcOrd="4" destOrd="0" parTransId="{6CEA516C-568A-483D-8302-3553A2A06DCB}" sibTransId="{D4269261-EA4F-4B73-A59A-944AC6838F90}"/>
    <dgm:cxn modelId="{3F9D3FD1-B7DF-4AB9-A22D-1C68B94F8D65}" type="presOf" srcId="{B0605885-0472-424F-9266-F5F00AA2E3EB}" destId="{0158D9DD-AD66-489A-8058-E3B74C1158A6}" srcOrd="0" destOrd="0" presId="urn:microsoft.com/office/officeart/2005/8/layout/cycle5"/>
    <dgm:cxn modelId="{A0DF0126-0491-4045-8AE6-56092C520C59}" srcId="{B5C324B9-6A61-4DCE-B882-F52496E26104}" destId="{79F71999-902B-4D54-AC9A-7FCAA345D637}" srcOrd="3" destOrd="0" parTransId="{1C139B7E-524F-4E0A-9C49-2FA912FD466C}" sibTransId="{E5CD0830-EF7F-4D6F-898D-7C00CCFA3DF8}"/>
    <dgm:cxn modelId="{0FA558E8-66CC-476B-A09E-51F702CC29FD}" type="presOf" srcId="{79F71999-902B-4D54-AC9A-7FCAA345D637}" destId="{00CD6F5B-49B6-49B3-9AA1-BA590DB8D4B6}" srcOrd="0" destOrd="0" presId="urn:microsoft.com/office/officeart/2005/8/layout/cycle5"/>
    <dgm:cxn modelId="{FB81321F-D4A8-4C02-86F5-6AD3974B9EF9}" type="presParOf" srcId="{E21CD40B-1388-4306-B18F-81DB5EF89E29}" destId="{0158D9DD-AD66-489A-8058-E3B74C1158A6}" srcOrd="0" destOrd="0" presId="urn:microsoft.com/office/officeart/2005/8/layout/cycle5"/>
    <dgm:cxn modelId="{1A55EB70-B69B-42F7-BC43-DF724303AF62}" type="presParOf" srcId="{E21CD40B-1388-4306-B18F-81DB5EF89E29}" destId="{7D324EDC-70D2-4817-948E-B1808B9CB309}" srcOrd="1" destOrd="0" presId="urn:microsoft.com/office/officeart/2005/8/layout/cycle5"/>
    <dgm:cxn modelId="{250C84EC-67AB-490F-B438-EBE82B1D3387}" type="presParOf" srcId="{E21CD40B-1388-4306-B18F-81DB5EF89E29}" destId="{2FB7304D-C9CB-4CD9-BF6B-BADA02189922}" srcOrd="2" destOrd="0" presId="urn:microsoft.com/office/officeart/2005/8/layout/cycle5"/>
    <dgm:cxn modelId="{F043A38B-ECB8-44E6-984C-C5DFAFEFD4E3}" type="presParOf" srcId="{E21CD40B-1388-4306-B18F-81DB5EF89E29}" destId="{24A8A939-E771-4867-986A-AA93E108C4A6}" srcOrd="3" destOrd="0" presId="urn:microsoft.com/office/officeart/2005/8/layout/cycle5"/>
    <dgm:cxn modelId="{23905C52-3FCA-47E9-84FB-7AD6E19FDB72}" type="presParOf" srcId="{E21CD40B-1388-4306-B18F-81DB5EF89E29}" destId="{B905A4EC-F895-41B6-9C3E-D79A9D7D58AC}" srcOrd="4" destOrd="0" presId="urn:microsoft.com/office/officeart/2005/8/layout/cycle5"/>
    <dgm:cxn modelId="{B2984D6A-4C99-4A60-9695-26C82C997EF1}" type="presParOf" srcId="{E21CD40B-1388-4306-B18F-81DB5EF89E29}" destId="{002CA458-5391-4B06-85A0-68962966BBD6}" srcOrd="5" destOrd="0" presId="urn:microsoft.com/office/officeart/2005/8/layout/cycle5"/>
    <dgm:cxn modelId="{771EF3A7-CAE4-49E6-8AEC-733D4A53ABA0}" type="presParOf" srcId="{E21CD40B-1388-4306-B18F-81DB5EF89E29}" destId="{3AD8AB66-F801-49E4-86D1-D5D7B910CBF7}" srcOrd="6" destOrd="0" presId="urn:microsoft.com/office/officeart/2005/8/layout/cycle5"/>
    <dgm:cxn modelId="{60DDBEA0-0040-40D4-BB45-916D8E93E565}" type="presParOf" srcId="{E21CD40B-1388-4306-B18F-81DB5EF89E29}" destId="{C5B38F9F-3C0D-4444-A425-183D64082795}" srcOrd="7" destOrd="0" presId="urn:microsoft.com/office/officeart/2005/8/layout/cycle5"/>
    <dgm:cxn modelId="{8093ACDB-3B14-41C0-B3E7-26A96FECDBBF}" type="presParOf" srcId="{E21CD40B-1388-4306-B18F-81DB5EF89E29}" destId="{BDDEF18A-20DE-4009-A2D6-4CDBD50FD514}" srcOrd="8" destOrd="0" presId="urn:microsoft.com/office/officeart/2005/8/layout/cycle5"/>
    <dgm:cxn modelId="{3A55D9BC-D22B-454C-9EEE-3E9A2B3839FA}" type="presParOf" srcId="{E21CD40B-1388-4306-B18F-81DB5EF89E29}" destId="{00CD6F5B-49B6-49B3-9AA1-BA590DB8D4B6}" srcOrd="9" destOrd="0" presId="urn:microsoft.com/office/officeart/2005/8/layout/cycle5"/>
    <dgm:cxn modelId="{992B6B45-7DC3-4406-9BFC-ECD4995F6489}" type="presParOf" srcId="{E21CD40B-1388-4306-B18F-81DB5EF89E29}" destId="{6BBCA25A-35EF-434F-9007-0E021A254BE6}" srcOrd="10" destOrd="0" presId="urn:microsoft.com/office/officeart/2005/8/layout/cycle5"/>
    <dgm:cxn modelId="{FABBB14C-31F5-476A-AF25-385D85CB7A17}" type="presParOf" srcId="{E21CD40B-1388-4306-B18F-81DB5EF89E29}" destId="{B908C5A7-58EA-4F32-BD5C-89540D787E59}" srcOrd="11" destOrd="0" presId="urn:microsoft.com/office/officeart/2005/8/layout/cycle5"/>
    <dgm:cxn modelId="{A0673D3C-D482-403F-967C-53B16CE6CBD0}" type="presParOf" srcId="{E21CD40B-1388-4306-B18F-81DB5EF89E29}" destId="{BFDA3E4B-9D48-41A3-BC2B-43F254EEF5FB}" srcOrd="12" destOrd="0" presId="urn:microsoft.com/office/officeart/2005/8/layout/cycle5"/>
    <dgm:cxn modelId="{4A714BF8-D97F-4EE5-B5B1-3336ED84D55D}" type="presParOf" srcId="{E21CD40B-1388-4306-B18F-81DB5EF89E29}" destId="{FE6077F5-3F38-412C-9BC9-D5D7A11CF594}" srcOrd="13" destOrd="0" presId="urn:microsoft.com/office/officeart/2005/8/layout/cycle5"/>
    <dgm:cxn modelId="{49E4D497-A61F-4426-BFB8-0220F3F67242}" type="presParOf" srcId="{E21CD40B-1388-4306-B18F-81DB5EF89E29}" destId="{9FBF1873-2B98-4744-94A1-DEE931153378}"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C324B9-6A61-4DCE-B882-F52496E26104}" type="doc">
      <dgm:prSet loTypeId="urn:microsoft.com/office/officeart/2005/8/layout/cycle5" loCatId="cycle" qsTypeId="urn:microsoft.com/office/officeart/2005/8/quickstyle/simple3" qsCatId="simple" csTypeId="urn:microsoft.com/office/officeart/2005/8/colors/accent0_2" csCatId="mainScheme" phldr="1"/>
      <dgm:spPr/>
      <dgm:t>
        <a:bodyPr/>
        <a:lstStyle/>
        <a:p>
          <a:pPr latinLnBrk="1"/>
          <a:endParaRPr lang="ko-KR" altLang="en-US"/>
        </a:p>
      </dgm:t>
    </dgm:pt>
    <dgm:pt modelId="{B0605885-0472-424F-9266-F5F00AA2E3EB}">
      <dgm:prSet phldrT="[텍스트]" custT="1"/>
      <dgm:spPr/>
      <dgm:t>
        <a:bodyPr lIns="18000" tIns="18000" rIns="18000" bIns="18000"/>
        <a:lstStyle/>
        <a:p>
          <a:pPr latinLnBrk="1"/>
          <a:r>
            <a:rPr lang="en-US" altLang="ko-KR" sz="1400" b="1" dirty="0" smtClean="0"/>
            <a:t>Surface temp </a:t>
          </a:r>
          <a:r>
            <a:rPr lang="en-US" altLang="ko-KR" sz="1400" b="1" dirty="0" smtClean="0">
              <a:latin typeface="바탕"/>
              <a:ea typeface="바탕"/>
            </a:rPr>
            <a:t>↑</a:t>
          </a:r>
          <a:endParaRPr lang="ko-KR" altLang="en-US" sz="8000" b="1" dirty="0"/>
        </a:p>
      </dgm:t>
    </dgm:pt>
    <dgm:pt modelId="{76B767A8-9B91-41CC-8E10-474083C08A15}" type="parTrans" cxnId="{F309DCE5-1C73-407A-8AF0-22733E49AD8F}">
      <dgm:prSet/>
      <dgm:spPr/>
      <dgm:t>
        <a:bodyPr/>
        <a:lstStyle/>
        <a:p>
          <a:pPr latinLnBrk="1"/>
          <a:endParaRPr lang="ko-KR" altLang="en-US" sz="2800" b="1"/>
        </a:p>
      </dgm:t>
    </dgm:pt>
    <dgm:pt modelId="{368473F3-CFFA-4485-A33B-0BFFF066F565}" type="sibTrans" cxnId="{F309DCE5-1C73-407A-8AF0-22733E49AD8F}">
      <dgm:prSet/>
      <dgm:spPr/>
      <dgm:t>
        <a:bodyPr/>
        <a:lstStyle/>
        <a:p>
          <a:pPr latinLnBrk="1"/>
          <a:endParaRPr lang="ko-KR" altLang="en-US" sz="2800" b="1"/>
        </a:p>
      </dgm:t>
    </dgm:pt>
    <dgm:pt modelId="{79F71999-902B-4D54-AC9A-7FCAA345D637}">
      <dgm:prSet phldrT="[텍스트]" custT="1"/>
      <dgm:spPr/>
      <dgm:t>
        <a:bodyPr lIns="18000" tIns="18000" rIns="18000" bIns="18000"/>
        <a:lstStyle/>
        <a:p>
          <a:pPr latinLnBrk="1"/>
          <a:r>
            <a:rPr lang="en-US" altLang="ko-KR" sz="1400" b="1" dirty="0" smtClean="0"/>
            <a:t>Cloudiness </a:t>
          </a:r>
          <a:r>
            <a:rPr lang="en-US" altLang="ko-KR" sz="1400" b="1" dirty="0" smtClean="0">
              <a:latin typeface="맑은 고딕"/>
              <a:ea typeface="맑은 고딕"/>
            </a:rPr>
            <a:t>↓</a:t>
          </a:r>
          <a:endParaRPr lang="ko-KR" altLang="en-US" sz="1400" b="1" dirty="0"/>
        </a:p>
      </dgm:t>
    </dgm:pt>
    <dgm:pt modelId="{1C139B7E-524F-4E0A-9C49-2FA912FD466C}" type="parTrans" cxnId="{A0DF0126-0491-4045-8AE6-56092C520C59}">
      <dgm:prSet/>
      <dgm:spPr/>
      <dgm:t>
        <a:bodyPr/>
        <a:lstStyle/>
        <a:p>
          <a:pPr latinLnBrk="1"/>
          <a:endParaRPr lang="ko-KR" altLang="en-US" sz="2800" b="1"/>
        </a:p>
      </dgm:t>
    </dgm:pt>
    <dgm:pt modelId="{E5CD0830-EF7F-4D6F-898D-7C00CCFA3DF8}" type="sibTrans" cxnId="{A0DF0126-0491-4045-8AE6-56092C520C59}">
      <dgm:prSet/>
      <dgm:spPr/>
      <dgm:t>
        <a:bodyPr/>
        <a:lstStyle/>
        <a:p>
          <a:pPr latinLnBrk="1"/>
          <a:endParaRPr lang="ko-KR" altLang="en-US" sz="2800" b="1"/>
        </a:p>
      </dgm:t>
    </dgm:pt>
    <dgm:pt modelId="{279932D6-7FDD-4374-882B-C1471CCE5849}">
      <dgm:prSet phldrT="[텍스트]" custT="1"/>
      <dgm:spPr/>
      <dgm:t>
        <a:bodyPr lIns="18000" tIns="18000" rIns="18000" bIns="18000"/>
        <a:lstStyle/>
        <a:p>
          <a:pPr latinLnBrk="1"/>
          <a:r>
            <a:rPr lang="en-US" altLang="ko-KR" sz="1400" b="1" dirty="0" smtClean="0">
              <a:latin typeface="+mn-ea"/>
              <a:ea typeface="+mn-ea"/>
            </a:rPr>
            <a:t>Solar radiation reaches surface ↑</a:t>
          </a:r>
        </a:p>
      </dgm:t>
    </dgm:pt>
    <dgm:pt modelId="{D4269261-EA4F-4B73-A59A-944AC6838F90}" type="sibTrans" cxnId="{08D9B66C-42D1-49BE-80CF-118867317C2E}">
      <dgm:prSet/>
      <dgm:spPr/>
      <dgm:t>
        <a:bodyPr/>
        <a:lstStyle/>
        <a:p>
          <a:pPr latinLnBrk="1"/>
          <a:endParaRPr lang="ko-KR" altLang="en-US" sz="2800" b="1"/>
        </a:p>
      </dgm:t>
    </dgm:pt>
    <dgm:pt modelId="{6CEA516C-568A-483D-8302-3553A2A06DCB}" type="parTrans" cxnId="{08D9B66C-42D1-49BE-80CF-118867317C2E}">
      <dgm:prSet/>
      <dgm:spPr/>
      <dgm:t>
        <a:bodyPr/>
        <a:lstStyle/>
        <a:p>
          <a:pPr latinLnBrk="1"/>
          <a:endParaRPr lang="ko-KR" altLang="en-US" sz="2800" b="1"/>
        </a:p>
      </dgm:t>
    </dgm:pt>
    <dgm:pt modelId="{E21CD40B-1388-4306-B18F-81DB5EF89E29}" type="pres">
      <dgm:prSet presAssocID="{B5C324B9-6A61-4DCE-B882-F52496E26104}" presName="cycle" presStyleCnt="0">
        <dgm:presLayoutVars>
          <dgm:dir/>
          <dgm:resizeHandles val="exact"/>
        </dgm:presLayoutVars>
      </dgm:prSet>
      <dgm:spPr/>
      <dgm:t>
        <a:bodyPr/>
        <a:lstStyle/>
        <a:p>
          <a:pPr latinLnBrk="1"/>
          <a:endParaRPr lang="ko-KR" altLang="en-US"/>
        </a:p>
      </dgm:t>
    </dgm:pt>
    <dgm:pt modelId="{0158D9DD-AD66-489A-8058-E3B74C1158A6}" type="pres">
      <dgm:prSet presAssocID="{B0605885-0472-424F-9266-F5F00AA2E3EB}" presName="node" presStyleLbl="node1" presStyleIdx="0" presStyleCnt="3" custScaleX="128429" custScaleY="128131">
        <dgm:presLayoutVars>
          <dgm:bulletEnabled val="1"/>
        </dgm:presLayoutVars>
      </dgm:prSet>
      <dgm:spPr/>
      <dgm:t>
        <a:bodyPr/>
        <a:lstStyle/>
        <a:p>
          <a:pPr latinLnBrk="1"/>
          <a:endParaRPr lang="ko-KR" altLang="en-US"/>
        </a:p>
      </dgm:t>
    </dgm:pt>
    <dgm:pt modelId="{7D324EDC-70D2-4817-948E-B1808B9CB309}" type="pres">
      <dgm:prSet presAssocID="{B0605885-0472-424F-9266-F5F00AA2E3EB}" presName="spNode" presStyleCnt="0"/>
      <dgm:spPr/>
      <dgm:t>
        <a:bodyPr/>
        <a:lstStyle/>
        <a:p>
          <a:pPr latinLnBrk="1"/>
          <a:endParaRPr lang="ko-KR" altLang="en-US"/>
        </a:p>
      </dgm:t>
    </dgm:pt>
    <dgm:pt modelId="{2FB7304D-C9CB-4CD9-BF6B-BADA02189922}" type="pres">
      <dgm:prSet presAssocID="{368473F3-CFFA-4485-A33B-0BFFF066F565}" presName="sibTrans" presStyleLbl="sibTrans1D1" presStyleIdx="0" presStyleCnt="3"/>
      <dgm:spPr/>
      <dgm:t>
        <a:bodyPr/>
        <a:lstStyle/>
        <a:p>
          <a:pPr latinLnBrk="1"/>
          <a:endParaRPr lang="ko-KR" altLang="en-US"/>
        </a:p>
      </dgm:t>
    </dgm:pt>
    <dgm:pt modelId="{00CD6F5B-49B6-49B3-9AA1-BA590DB8D4B6}" type="pres">
      <dgm:prSet presAssocID="{79F71999-902B-4D54-AC9A-7FCAA345D637}" presName="node" presStyleLbl="node1" presStyleIdx="1" presStyleCnt="3" custScaleX="128429" custScaleY="128131" custRadScaleRad="116517" custRadScaleInc="-5448">
        <dgm:presLayoutVars>
          <dgm:bulletEnabled val="1"/>
        </dgm:presLayoutVars>
      </dgm:prSet>
      <dgm:spPr/>
      <dgm:t>
        <a:bodyPr/>
        <a:lstStyle/>
        <a:p>
          <a:pPr latinLnBrk="1"/>
          <a:endParaRPr lang="ko-KR" altLang="en-US"/>
        </a:p>
      </dgm:t>
    </dgm:pt>
    <dgm:pt modelId="{6BBCA25A-35EF-434F-9007-0E021A254BE6}" type="pres">
      <dgm:prSet presAssocID="{79F71999-902B-4D54-AC9A-7FCAA345D637}" presName="spNode" presStyleCnt="0"/>
      <dgm:spPr/>
      <dgm:t>
        <a:bodyPr/>
        <a:lstStyle/>
        <a:p>
          <a:pPr latinLnBrk="1"/>
          <a:endParaRPr lang="ko-KR" altLang="en-US"/>
        </a:p>
      </dgm:t>
    </dgm:pt>
    <dgm:pt modelId="{B908C5A7-58EA-4F32-BD5C-89540D787E59}" type="pres">
      <dgm:prSet presAssocID="{E5CD0830-EF7F-4D6F-898D-7C00CCFA3DF8}" presName="sibTrans" presStyleLbl="sibTrans1D1" presStyleIdx="1" presStyleCnt="3"/>
      <dgm:spPr/>
      <dgm:t>
        <a:bodyPr/>
        <a:lstStyle/>
        <a:p>
          <a:pPr latinLnBrk="1"/>
          <a:endParaRPr lang="ko-KR" altLang="en-US"/>
        </a:p>
      </dgm:t>
    </dgm:pt>
    <dgm:pt modelId="{BFDA3E4B-9D48-41A3-BC2B-43F254EEF5FB}" type="pres">
      <dgm:prSet presAssocID="{279932D6-7FDD-4374-882B-C1471CCE5849}" presName="node" presStyleLbl="node1" presStyleIdx="2" presStyleCnt="3" custScaleX="128429" custScaleY="128131" custRadScaleRad="114539" custRadScaleInc="10293">
        <dgm:presLayoutVars>
          <dgm:bulletEnabled val="1"/>
        </dgm:presLayoutVars>
      </dgm:prSet>
      <dgm:spPr/>
      <dgm:t>
        <a:bodyPr/>
        <a:lstStyle/>
        <a:p>
          <a:pPr latinLnBrk="1"/>
          <a:endParaRPr lang="ko-KR" altLang="en-US"/>
        </a:p>
      </dgm:t>
    </dgm:pt>
    <dgm:pt modelId="{FE6077F5-3F38-412C-9BC9-D5D7A11CF594}" type="pres">
      <dgm:prSet presAssocID="{279932D6-7FDD-4374-882B-C1471CCE5849}" presName="spNode" presStyleCnt="0"/>
      <dgm:spPr/>
      <dgm:t>
        <a:bodyPr/>
        <a:lstStyle/>
        <a:p>
          <a:pPr latinLnBrk="1"/>
          <a:endParaRPr lang="ko-KR" altLang="en-US"/>
        </a:p>
      </dgm:t>
    </dgm:pt>
    <dgm:pt modelId="{9FBF1873-2B98-4744-94A1-DEE931153378}" type="pres">
      <dgm:prSet presAssocID="{D4269261-EA4F-4B73-A59A-944AC6838F90}" presName="sibTrans" presStyleLbl="sibTrans1D1" presStyleIdx="2" presStyleCnt="3"/>
      <dgm:spPr/>
      <dgm:t>
        <a:bodyPr/>
        <a:lstStyle/>
        <a:p>
          <a:pPr latinLnBrk="1"/>
          <a:endParaRPr lang="ko-KR" altLang="en-US"/>
        </a:p>
      </dgm:t>
    </dgm:pt>
  </dgm:ptLst>
  <dgm:cxnLst>
    <dgm:cxn modelId="{8F5E05BB-915D-4BFA-939B-F2FD9AB9C64B}" type="presOf" srcId="{279932D6-7FDD-4374-882B-C1471CCE5849}" destId="{BFDA3E4B-9D48-41A3-BC2B-43F254EEF5FB}" srcOrd="0" destOrd="0" presId="urn:microsoft.com/office/officeart/2005/8/layout/cycle5"/>
    <dgm:cxn modelId="{F309DCE5-1C73-407A-8AF0-22733E49AD8F}" srcId="{B5C324B9-6A61-4DCE-B882-F52496E26104}" destId="{B0605885-0472-424F-9266-F5F00AA2E3EB}" srcOrd="0" destOrd="0" parTransId="{76B767A8-9B91-41CC-8E10-474083C08A15}" sibTransId="{368473F3-CFFA-4485-A33B-0BFFF066F565}"/>
    <dgm:cxn modelId="{64EDB4B2-23E4-4F2F-8A8B-F00EDDFBB60E}" type="presOf" srcId="{E5CD0830-EF7F-4D6F-898D-7C00CCFA3DF8}" destId="{B908C5A7-58EA-4F32-BD5C-89540D787E59}" srcOrd="0" destOrd="0" presId="urn:microsoft.com/office/officeart/2005/8/layout/cycle5"/>
    <dgm:cxn modelId="{3E07EC0B-B9CD-43FF-9CCE-EAC0A5C9DD4C}" type="presOf" srcId="{79F71999-902B-4D54-AC9A-7FCAA345D637}" destId="{00CD6F5B-49B6-49B3-9AA1-BA590DB8D4B6}" srcOrd="0" destOrd="0" presId="urn:microsoft.com/office/officeart/2005/8/layout/cycle5"/>
    <dgm:cxn modelId="{9A007462-7728-4CC9-A516-D357EA4BEEE6}" type="presOf" srcId="{B5C324B9-6A61-4DCE-B882-F52496E26104}" destId="{E21CD40B-1388-4306-B18F-81DB5EF89E29}" srcOrd="0" destOrd="0" presId="urn:microsoft.com/office/officeart/2005/8/layout/cycle5"/>
    <dgm:cxn modelId="{150E17B0-B6A4-4407-951E-72B24AEAC64E}" type="presOf" srcId="{D4269261-EA4F-4B73-A59A-944AC6838F90}" destId="{9FBF1873-2B98-4744-94A1-DEE931153378}" srcOrd="0" destOrd="0" presId="urn:microsoft.com/office/officeart/2005/8/layout/cycle5"/>
    <dgm:cxn modelId="{A0DF0126-0491-4045-8AE6-56092C520C59}" srcId="{B5C324B9-6A61-4DCE-B882-F52496E26104}" destId="{79F71999-902B-4D54-AC9A-7FCAA345D637}" srcOrd="1" destOrd="0" parTransId="{1C139B7E-524F-4E0A-9C49-2FA912FD466C}" sibTransId="{E5CD0830-EF7F-4D6F-898D-7C00CCFA3DF8}"/>
    <dgm:cxn modelId="{899C1189-AFB9-4A09-B1FE-EC8CB23B0136}" type="presOf" srcId="{B0605885-0472-424F-9266-F5F00AA2E3EB}" destId="{0158D9DD-AD66-489A-8058-E3B74C1158A6}" srcOrd="0" destOrd="0" presId="urn:microsoft.com/office/officeart/2005/8/layout/cycle5"/>
    <dgm:cxn modelId="{08D9B66C-42D1-49BE-80CF-118867317C2E}" srcId="{B5C324B9-6A61-4DCE-B882-F52496E26104}" destId="{279932D6-7FDD-4374-882B-C1471CCE5849}" srcOrd="2" destOrd="0" parTransId="{6CEA516C-568A-483D-8302-3553A2A06DCB}" sibTransId="{D4269261-EA4F-4B73-A59A-944AC6838F90}"/>
    <dgm:cxn modelId="{1D2F26CB-BDC1-470E-9BEF-7410814F1AFE}" type="presOf" srcId="{368473F3-CFFA-4485-A33B-0BFFF066F565}" destId="{2FB7304D-C9CB-4CD9-BF6B-BADA02189922}" srcOrd="0" destOrd="0" presId="urn:microsoft.com/office/officeart/2005/8/layout/cycle5"/>
    <dgm:cxn modelId="{9B4CD22F-A6EF-4481-ADE1-B0BDF3F4BE90}" type="presParOf" srcId="{E21CD40B-1388-4306-B18F-81DB5EF89E29}" destId="{0158D9DD-AD66-489A-8058-E3B74C1158A6}" srcOrd="0" destOrd="0" presId="urn:microsoft.com/office/officeart/2005/8/layout/cycle5"/>
    <dgm:cxn modelId="{CBE0FE1C-71D7-439F-B230-1E998CE951D1}" type="presParOf" srcId="{E21CD40B-1388-4306-B18F-81DB5EF89E29}" destId="{7D324EDC-70D2-4817-948E-B1808B9CB309}" srcOrd="1" destOrd="0" presId="urn:microsoft.com/office/officeart/2005/8/layout/cycle5"/>
    <dgm:cxn modelId="{F3B5B49E-D076-400D-9CA3-B8D6D573B0D7}" type="presParOf" srcId="{E21CD40B-1388-4306-B18F-81DB5EF89E29}" destId="{2FB7304D-C9CB-4CD9-BF6B-BADA02189922}" srcOrd="2" destOrd="0" presId="urn:microsoft.com/office/officeart/2005/8/layout/cycle5"/>
    <dgm:cxn modelId="{911E3198-386E-4929-BF6E-B4817BC5B249}" type="presParOf" srcId="{E21CD40B-1388-4306-B18F-81DB5EF89E29}" destId="{00CD6F5B-49B6-49B3-9AA1-BA590DB8D4B6}" srcOrd="3" destOrd="0" presId="urn:microsoft.com/office/officeart/2005/8/layout/cycle5"/>
    <dgm:cxn modelId="{EED347EF-8B45-46B5-B0C2-09EA744DC86E}" type="presParOf" srcId="{E21CD40B-1388-4306-B18F-81DB5EF89E29}" destId="{6BBCA25A-35EF-434F-9007-0E021A254BE6}" srcOrd="4" destOrd="0" presId="urn:microsoft.com/office/officeart/2005/8/layout/cycle5"/>
    <dgm:cxn modelId="{1ED39D01-4215-4776-B5DC-A3BF637AED30}" type="presParOf" srcId="{E21CD40B-1388-4306-B18F-81DB5EF89E29}" destId="{B908C5A7-58EA-4F32-BD5C-89540D787E59}" srcOrd="5" destOrd="0" presId="urn:microsoft.com/office/officeart/2005/8/layout/cycle5"/>
    <dgm:cxn modelId="{A4F919F1-CA8B-446B-AADD-75C2064B4419}" type="presParOf" srcId="{E21CD40B-1388-4306-B18F-81DB5EF89E29}" destId="{BFDA3E4B-9D48-41A3-BC2B-43F254EEF5FB}" srcOrd="6" destOrd="0" presId="urn:microsoft.com/office/officeart/2005/8/layout/cycle5"/>
    <dgm:cxn modelId="{B8E6A4BD-8A47-4123-A1AE-FF7EE2733827}" type="presParOf" srcId="{E21CD40B-1388-4306-B18F-81DB5EF89E29}" destId="{FE6077F5-3F38-412C-9BC9-D5D7A11CF594}" srcOrd="7" destOrd="0" presId="urn:microsoft.com/office/officeart/2005/8/layout/cycle5"/>
    <dgm:cxn modelId="{C59CD47A-D284-40D0-9DF4-3EF5ADEDB918}" type="presParOf" srcId="{E21CD40B-1388-4306-B18F-81DB5EF89E29}" destId="{9FBF1873-2B98-4744-94A1-DEE931153378}"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C324B9-6A61-4DCE-B882-F52496E26104}" type="doc">
      <dgm:prSet loTypeId="urn:microsoft.com/office/officeart/2005/8/layout/cycle5" loCatId="cycle" qsTypeId="urn:microsoft.com/office/officeart/2005/8/quickstyle/simple3" qsCatId="simple" csTypeId="urn:microsoft.com/office/officeart/2005/8/colors/accent0_2" csCatId="mainScheme" phldr="1"/>
      <dgm:spPr/>
      <dgm:t>
        <a:bodyPr/>
        <a:lstStyle/>
        <a:p>
          <a:pPr latinLnBrk="1"/>
          <a:endParaRPr lang="ko-KR" altLang="en-US"/>
        </a:p>
      </dgm:t>
    </dgm:pt>
    <dgm:pt modelId="{B0605885-0472-424F-9266-F5F00AA2E3EB}">
      <dgm:prSet phldrT="[텍스트]" custT="1"/>
      <dgm:spPr/>
      <dgm:t>
        <a:bodyPr lIns="18000" tIns="18000" rIns="18000" bIns="18000"/>
        <a:lstStyle/>
        <a:p>
          <a:pPr latinLnBrk="1"/>
          <a:r>
            <a:rPr lang="en-US" altLang="ko-KR" sz="1400" b="1" dirty="0" smtClean="0"/>
            <a:t>Surface temp </a:t>
          </a:r>
          <a:r>
            <a:rPr lang="en-US" altLang="ko-KR" sz="1400" b="1" dirty="0" smtClean="0">
              <a:latin typeface="바탕"/>
              <a:ea typeface="바탕"/>
            </a:rPr>
            <a:t>↑</a:t>
          </a:r>
          <a:endParaRPr lang="ko-KR" altLang="en-US" sz="8000" b="1" dirty="0"/>
        </a:p>
      </dgm:t>
    </dgm:pt>
    <dgm:pt modelId="{76B767A8-9B91-41CC-8E10-474083C08A15}" type="parTrans" cxnId="{F309DCE5-1C73-407A-8AF0-22733E49AD8F}">
      <dgm:prSet/>
      <dgm:spPr/>
      <dgm:t>
        <a:bodyPr/>
        <a:lstStyle/>
        <a:p>
          <a:pPr latinLnBrk="1"/>
          <a:endParaRPr lang="ko-KR" altLang="en-US" sz="2800" b="1"/>
        </a:p>
      </dgm:t>
    </dgm:pt>
    <dgm:pt modelId="{368473F3-CFFA-4485-A33B-0BFFF066F565}" type="sibTrans" cxnId="{F309DCE5-1C73-407A-8AF0-22733E49AD8F}">
      <dgm:prSet/>
      <dgm:spPr/>
      <dgm:t>
        <a:bodyPr/>
        <a:lstStyle/>
        <a:p>
          <a:pPr latinLnBrk="1"/>
          <a:endParaRPr lang="ko-KR" altLang="en-US" sz="2800" b="1"/>
        </a:p>
      </dgm:t>
    </dgm:pt>
    <dgm:pt modelId="{79F71999-902B-4D54-AC9A-7FCAA345D637}">
      <dgm:prSet phldrT="[텍스트]" custT="1"/>
      <dgm:spPr/>
      <dgm:t>
        <a:bodyPr lIns="18000" tIns="18000" rIns="18000" bIns="18000"/>
        <a:lstStyle/>
        <a:p>
          <a:pPr latinLnBrk="1"/>
          <a:r>
            <a:rPr lang="en-US" altLang="ko-KR" sz="1400" b="1" dirty="0" smtClean="0"/>
            <a:t>Cloudiness </a:t>
          </a:r>
          <a:r>
            <a:rPr lang="en-US" altLang="ko-KR" sz="1400" b="1" dirty="0" smtClean="0">
              <a:latin typeface="바탕"/>
              <a:ea typeface="바탕"/>
            </a:rPr>
            <a:t>↑</a:t>
          </a:r>
          <a:endParaRPr lang="ko-KR" altLang="en-US" sz="1400" b="1" dirty="0"/>
        </a:p>
      </dgm:t>
    </dgm:pt>
    <dgm:pt modelId="{1C139B7E-524F-4E0A-9C49-2FA912FD466C}" type="parTrans" cxnId="{A0DF0126-0491-4045-8AE6-56092C520C59}">
      <dgm:prSet/>
      <dgm:spPr/>
      <dgm:t>
        <a:bodyPr/>
        <a:lstStyle/>
        <a:p>
          <a:pPr latinLnBrk="1"/>
          <a:endParaRPr lang="ko-KR" altLang="en-US" sz="2800" b="1"/>
        </a:p>
      </dgm:t>
    </dgm:pt>
    <dgm:pt modelId="{E5CD0830-EF7F-4D6F-898D-7C00CCFA3DF8}" type="sibTrans" cxnId="{A0DF0126-0491-4045-8AE6-56092C520C59}">
      <dgm:prSet/>
      <dgm:spPr/>
      <dgm:t>
        <a:bodyPr/>
        <a:lstStyle/>
        <a:p>
          <a:pPr latinLnBrk="1"/>
          <a:endParaRPr lang="ko-KR" altLang="en-US" sz="2800" b="1"/>
        </a:p>
      </dgm:t>
    </dgm:pt>
    <dgm:pt modelId="{279932D6-7FDD-4374-882B-C1471CCE5849}">
      <dgm:prSet phldrT="[텍스트]" custT="1"/>
      <dgm:spPr/>
      <dgm:t>
        <a:bodyPr lIns="18000" tIns="18000" rIns="18000" bIns="18000"/>
        <a:lstStyle/>
        <a:p>
          <a:pPr latinLnBrk="1"/>
          <a:r>
            <a:rPr lang="en-US" altLang="ko-KR" sz="1400" b="1" dirty="0" err="1" smtClean="0">
              <a:latin typeface="+mj-lt"/>
              <a:ea typeface="바탕"/>
            </a:rPr>
            <a:t>Albedo</a:t>
          </a:r>
          <a:r>
            <a:rPr lang="en-US" altLang="ko-KR" sz="1400" b="1" dirty="0" smtClean="0">
              <a:latin typeface="+mj-lt"/>
              <a:ea typeface="바탕"/>
            </a:rPr>
            <a:t> </a:t>
          </a:r>
          <a:r>
            <a:rPr lang="en-US" altLang="ko-KR" sz="1400" b="1" dirty="0" smtClean="0">
              <a:latin typeface="바탕"/>
              <a:ea typeface="바탕"/>
            </a:rPr>
            <a:t>↑</a:t>
          </a:r>
          <a:endParaRPr lang="en-US" altLang="ko-KR" sz="1400" b="1" dirty="0" smtClean="0">
            <a:latin typeface="+mj-lt"/>
            <a:ea typeface="바탕"/>
          </a:endParaRPr>
        </a:p>
      </dgm:t>
    </dgm:pt>
    <dgm:pt modelId="{D4269261-EA4F-4B73-A59A-944AC6838F90}" type="sibTrans" cxnId="{08D9B66C-42D1-49BE-80CF-118867317C2E}">
      <dgm:prSet/>
      <dgm:spPr/>
      <dgm:t>
        <a:bodyPr/>
        <a:lstStyle/>
        <a:p>
          <a:pPr latinLnBrk="1"/>
          <a:endParaRPr lang="ko-KR" altLang="en-US" sz="2800" b="1"/>
        </a:p>
      </dgm:t>
    </dgm:pt>
    <dgm:pt modelId="{6CEA516C-568A-483D-8302-3553A2A06DCB}" type="parTrans" cxnId="{08D9B66C-42D1-49BE-80CF-118867317C2E}">
      <dgm:prSet/>
      <dgm:spPr/>
      <dgm:t>
        <a:bodyPr/>
        <a:lstStyle/>
        <a:p>
          <a:pPr latinLnBrk="1"/>
          <a:endParaRPr lang="ko-KR" altLang="en-US" sz="2800" b="1"/>
        </a:p>
      </dgm:t>
    </dgm:pt>
    <dgm:pt modelId="{E21CD40B-1388-4306-B18F-81DB5EF89E29}" type="pres">
      <dgm:prSet presAssocID="{B5C324B9-6A61-4DCE-B882-F52496E26104}" presName="cycle" presStyleCnt="0">
        <dgm:presLayoutVars>
          <dgm:dir/>
          <dgm:resizeHandles val="exact"/>
        </dgm:presLayoutVars>
      </dgm:prSet>
      <dgm:spPr/>
      <dgm:t>
        <a:bodyPr/>
        <a:lstStyle/>
        <a:p>
          <a:pPr latinLnBrk="1"/>
          <a:endParaRPr lang="ko-KR" altLang="en-US"/>
        </a:p>
      </dgm:t>
    </dgm:pt>
    <dgm:pt modelId="{0158D9DD-AD66-489A-8058-E3B74C1158A6}" type="pres">
      <dgm:prSet presAssocID="{B0605885-0472-424F-9266-F5F00AA2E3EB}" presName="node" presStyleLbl="node1" presStyleIdx="0" presStyleCnt="3" custScaleX="128429" custScaleY="128131">
        <dgm:presLayoutVars>
          <dgm:bulletEnabled val="1"/>
        </dgm:presLayoutVars>
      </dgm:prSet>
      <dgm:spPr/>
      <dgm:t>
        <a:bodyPr/>
        <a:lstStyle/>
        <a:p>
          <a:pPr latinLnBrk="1"/>
          <a:endParaRPr lang="ko-KR" altLang="en-US"/>
        </a:p>
      </dgm:t>
    </dgm:pt>
    <dgm:pt modelId="{7D324EDC-70D2-4817-948E-B1808B9CB309}" type="pres">
      <dgm:prSet presAssocID="{B0605885-0472-424F-9266-F5F00AA2E3EB}" presName="spNode" presStyleCnt="0"/>
      <dgm:spPr/>
      <dgm:t>
        <a:bodyPr/>
        <a:lstStyle/>
        <a:p>
          <a:pPr latinLnBrk="1"/>
          <a:endParaRPr lang="ko-KR" altLang="en-US"/>
        </a:p>
      </dgm:t>
    </dgm:pt>
    <dgm:pt modelId="{2FB7304D-C9CB-4CD9-BF6B-BADA02189922}" type="pres">
      <dgm:prSet presAssocID="{368473F3-CFFA-4485-A33B-0BFFF066F565}" presName="sibTrans" presStyleLbl="sibTrans1D1" presStyleIdx="0" presStyleCnt="3"/>
      <dgm:spPr/>
      <dgm:t>
        <a:bodyPr/>
        <a:lstStyle/>
        <a:p>
          <a:pPr latinLnBrk="1"/>
          <a:endParaRPr lang="ko-KR" altLang="en-US"/>
        </a:p>
      </dgm:t>
    </dgm:pt>
    <dgm:pt modelId="{00CD6F5B-49B6-49B3-9AA1-BA590DB8D4B6}" type="pres">
      <dgm:prSet presAssocID="{79F71999-902B-4D54-AC9A-7FCAA345D637}" presName="node" presStyleLbl="node1" presStyleIdx="1" presStyleCnt="3" custScaleX="128429" custScaleY="128131" custRadScaleRad="116517" custRadScaleInc="-5448">
        <dgm:presLayoutVars>
          <dgm:bulletEnabled val="1"/>
        </dgm:presLayoutVars>
      </dgm:prSet>
      <dgm:spPr/>
      <dgm:t>
        <a:bodyPr/>
        <a:lstStyle/>
        <a:p>
          <a:pPr latinLnBrk="1"/>
          <a:endParaRPr lang="ko-KR" altLang="en-US"/>
        </a:p>
      </dgm:t>
    </dgm:pt>
    <dgm:pt modelId="{6BBCA25A-35EF-434F-9007-0E021A254BE6}" type="pres">
      <dgm:prSet presAssocID="{79F71999-902B-4D54-AC9A-7FCAA345D637}" presName="spNode" presStyleCnt="0"/>
      <dgm:spPr/>
      <dgm:t>
        <a:bodyPr/>
        <a:lstStyle/>
        <a:p>
          <a:pPr latinLnBrk="1"/>
          <a:endParaRPr lang="ko-KR" altLang="en-US"/>
        </a:p>
      </dgm:t>
    </dgm:pt>
    <dgm:pt modelId="{B908C5A7-58EA-4F32-BD5C-89540D787E59}" type="pres">
      <dgm:prSet presAssocID="{E5CD0830-EF7F-4D6F-898D-7C00CCFA3DF8}" presName="sibTrans" presStyleLbl="sibTrans1D1" presStyleIdx="1" presStyleCnt="3"/>
      <dgm:spPr/>
      <dgm:t>
        <a:bodyPr/>
        <a:lstStyle/>
        <a:p>
          <a:pPr latinLnBrk="1"/>
          <a:endParaRPr lang="ko-KR" altLang="en-US"/>
        </a:p>
      </dgm:t>
    </dgm:pt>
    <dgm:pt modelId="{BFDA3E4B-9D48-41A3-BC2B-43F254EEF5FB}" type="pres">
      <dgm:prSet presAssocID="{279932D6-7FDD-4374-882B-C1471CCE5849}" presName="node" presStyleLbl="node1" presStyleIdx="2" presStyleCnt="3" custScaleX="128429" custScaleY="128131" custRadScaleRad="114539" custRadScaleInc="10293">
        <dgm:presLayoutVars>
          <dgm:bulletEnabled val="1"/>
        </dgm:presLayoutVars>
      </dgm:prSet>
      <dgm:spPr/>
      <dgm:t>
        <a:bodyPr/>
        <a:lstStyle/>
        <a:p>
          <a:pPr latinLnBrk="1"/>
          <a:endParaRPr lang="ko-KR" altLang="en-US"/>
        </a:p>
      </dgm:t>
    </dgm:pt>
    <dgm:pt modelId="{FE6077F5-3F38-412C-9BC9-D5D7A11CF594}" type="pres">
      <dgm:prSet presAssocID="{279932D6-7FDD-4374-882B-C1471CCE5849}" presName="spNode" presStyleCnt="0"/>
      <dgm:spPr/>
      <dgm:t>
        <a:bodyPr/>
        <a:lstStyle/>
        <a:p>
          <a:pPr latinLnBrk="1"/>
          <a:endParaRPr lang="ko-KR" altLang="en-US"/>
        </a:p>
      </dgm:t>
    </dgm:pt>
    <dgm:pt modelId="{9FBF1873-2B98-4744-94A1-DEE931153378}" type="pres">
      <dgm:prSet presAssocID="{D4269261-EA4F-4B73-A59A-944AC6838F90}" presName="sibTrans" presStyleLbl="sibTrans1D1" presStyleIdx="2" presStyleCnt="3"/>
      <dgm:spPr/>
      <dgm:t>
        <a:bodyPr/>
        <a:lstStyle/>
        <a:p>
          <a:pPr latinLnBrk="1"/>
          <a:endParaRPr lang="ko-KR" altLang="en-US"/>
        </a:p>
      </dgm:t>
    </dgm:pt>
  </dgm:ptLst>
  <dgm:cxnLst>
    <dgm:cxn modelId="{C1A92C36-DAA1-4B9E-9E14-74FAEB9A40F1}" type="presOf" srcId="{E5CD0830-EF7F-4D6F-898D-7C00CCFA3DF8}" destId="{B908C5A7-58EA-4F32-BD5C-89540D787E59}" srcOrd="0" destOrd="0" presId="urn:microsoft.com/office/officeart/2005/8/layout/cycle5"/>
    <dgm:cxn modelId="{D46C68BC-50F3-43F9-9CA1-A3675A4512F0}" type="presOf" srcId="{D4269261-EA4F-4B73-A59A-944AC6838F90}" destId="{9FBF1873-2B98-4744-94A1-DEE931153378}" srcOrd="0" destOrd="0" presId="urn:microsoft.com/office/officeart/2005/8/layout/cycle5"/>
    <dgm:cxn modelId="{C4363CEC-C87C-4A8E-977D-21C07A9A85F0}" type="presOf" srcId="{279932D6-7FDD-4374-882B-C1471CCE5849}" destId="{BFDA3E4B-9D48-41A3-BC2B-43F254EEF5FB}" srcOrd="0" destOrd="0" presId="urn:microsoft.com/office/officeart/2005/8/layout/cycle5"/>
    <dgm:cxn modelId="{3C207990-3352-45B2-AB62-5502701F575B}" type="presOf" srcId="{B5C324B9-6A61-4DCE-B882-F52496E26104}" destId="{E21CD40B-1388-4306-B18F-81DB5EF89E29}" srcOrd="0" destOrd="0" presId="urn:microsoft.com/office/officeart/2005/8/layout/cycle5"/>
    <dgm:cxn modelId="{E842AD4B-B4D5-4CD1-9585-260CDF15A5FA}" type="presOf" srcId="{79F71999-902B-4D54-AC9A-7FCAA345D637}" destId="{00CD6F5B-49B6-49B3-9AA1-BA590DB8D4B6}" srcOrd="0" destOrd="0" presId="urn:microsoft.com/office/officeart/2005/8/layout/cycle5"/>
    <dgm:cxn modelId="{F309DCE5-1C73-407A-8AF0-22733E49AD8F}" srcId="{B5C324B9-6A61-4DCE-B882-F52496E26104}" destId="{B0605885-0472-424F-9266-F5F00AA2E3EB}" srcOrd="0" destOrd="0" parTransId="{76B767A8-9B91-41CC-8E10-474083C08A15}" sibTransId="{368473F3-CFFA-4485-A33B-0BFFF066F565}"/>
    <dgm:cxn modelId="{08D9B66C-42D1-49BE-80CF-118867317C2E}" srcId="{B5C324B9-6A61-4DCE-B882-F52496E26104}" destId="{279932D6-7FDD-4374-882B-C1471CCE5849}" srcOrd="2" destOrd="0" parTransId="{6CEA516C-568A-483D-8302-3553A2A06DCB}" sibTransId="{D4269261-EA4F-4B73-A59A-944AC6838F90}"/>
    <dgm:cxn modelId="{325BDACE-C988-4B35-ACFD-46296C7CCD4F}" type="presOf" srcId="{368473F3-CFFA-4485-A33B-0BFFF066F565}" destId="{2FB7304D-C9CB-4CD9-BF6B-BADA02189922}" srcOrd="0" destOrd="0" presId="urn:microsoft.com/office/officeart/2005/8/layout/cycle5"/>
    <dgm:cxn modelId="{A0DF0126-0491-4045-8AE6-56092C520C59}" srcId="{B5C324B9-6A61-4DCE-B882-F52496E26104}" destId="{79F71999-902B-4D54-AC9A-7FCAA345D637}" srcOrd="1" destOrd="0" parTransId="{1C139B7E-524F-4E0A-9C49-2FA912FD466C}" sibTransId="{E5CD0830-EF7F-4D6F-898D-7C00CCFA3DF8}"/>
    <dgm:cxn modelId="{09E00C91-58C6-4E21-AF87-52DF3748D572}" type="presOf" srcId="{B0605885-0472-424F-9266-F5F00AA2E3EB}" destId="{0158D9DD-AD66-489A-8058-E3B74C1158A6}" srcOrd="0" destOrd="0" presId="urn:microsoft.com/office/officeart/2005/8/layout/cycle5"/>
    <dgm:cxn modelId="{A02136C4-1A56-4EC5-995C-AE19C9845E46}" type="presParOf" srcId="{E21CD40B-1388-4306-B18F-81DB5EF89E29}" destId="{0158D9DD-AD66-489A-8058-E3B74C1158A6}" srcOrd="0" destOrd="0" presId="urn:microsoft.com/office/officeart/2005/8/layout/cycle5"/>
    <dgm:cxn modelId="{39850DF5-0941-439A-B87A-4242A7C7171B}" type="presParOf" srcId="{E21CD40B-1388-4306-B18F-81DB5EF89E29}" destId="{7D324EDC-70D2-4817-948E-B1808B9CB309}" srcOrd="1" destOrd="0" presId="urn:microsoft.com/office/officeart/2005/8/layout/cycle5"/>
    <dgm:cxn modelId="{B8A4EE99-EACD-4EB6-A079-B2DCD2CBF740}" type="presParOf" srcId="{E21CD40B-1388-4306-B18F-81DB5EF89E29}" destId="{2FB7304D-C9CB-4CD9-BF6B-BADA02189922}" srcOrd="2" destOrd="0" presId="urn:microsoft.com/office/officeart/2005/8/layout/cycle5"/>
    <dgm:cxn modelId="{229633C8-4A2F-42B0-A10F-5339E57ED7B7}" type="presParOf" srcId="{E21CD40B-1388-4306-B18F-81DB5EF89E29}" destId="{00CD6F5B-49B6-49B3-9AA1-BA590DB8D4B6}" srcOrd="3" destOrd="0" presId="urn:microsoft.com/office/officeart/2005/8/layout/cycle5"/>
    <dgm:cxn modelId="{8A0E6AF0-BAFA-43A6-ACC1-4D67B8292780}" type="presParOf" srcId="{E21CD40B-1388-4306-B18F-81DB5EF89E29}" destId="{6BBCA25A-35EF-434F-9007-0E021A254BE6}" srcOrd="4" destOrd="0" presId="urn:microsoft.com/office/officeart/2005/8/layout/cycle5"/>
    <dgm:cxn modelId="{85CEADB1-D4C4-4BF4-8ECC-384CEE9FC44C}" type="presParOf" srcId="{E21CD40B-1388-4306-B18F-81DB5EF89E29}" destId="{B908C5A7-58EA-4F32-BD5C-89540D787E59}" srcOrd="5" destOrd="0" presId="urn:microsoft.com/office/officeart/2005/8/layout/cycle5"/>
    <dgm:cxn modelId="{1DC1036B-1DBB-4353-8457-09613912D074}" type="presParOf" srcId="{E21CD40B-1388-4306-B18F-81DB5EF89E29}" destId="{BFDA3E4B-9D48-41A3-BC2B-43F254EEF5FB}" srcOrd="6" destOrd="0" presId="urn:microsoft.com/office/officeart/2005/8/layout/cycle5"/>
    <dgm:cxn modelId="{22232136-511F-402F-9214-DB95D288C43D}" type="presParOf" srcId="{E21CD40B-1388-4306-B18F-81DB5EF89E29}" destId="{FE6077F5-3F38-412C-9BC9-D5D7A11CF594}" srcOrd="7" destOrd="0" presId="urn:microsoft.com/office/officeart/2005/8/layout/cycle5"/>
    <dgm:cxn modelId="{EB51EF25-4FCE-4204-ADC0-5F32D49AFAB2}" type="presParOf" srcId="{E21CD40B-1388-4306-B18F-81DB5EF89E29}" destId="{9FBF1873-2B98-4744-94A1-DEE931153378}"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D9DD-AD66-489A-8058-E3B74C1158A6}">
      <dsp:nvSpPr>
        <dsp:cNvPr id="0" name=""/>
        <dsp:cNvSpPr/>
      </dsp:nvSpPr>
      <dsp:spPr>
        <a:xfrm>
          <a:off x="2857513" y="-92447"/>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Surface temp </a:t>
          </a:r>
          <a:r>
            <a:rPr lang="en-US" altLang="ko-KR" sz="1400" b="1" kern="1200" dirty="0" smtClean="0">
              <a:latin typeface="바탕"/>
              <a:ea typeface="바탕"/>
            </a:rPr>
            <a:t>↑</a:t>
          </a:r>
          <a:endParaRPr lang="ko-KR" altLang="en-US" sz="8000" b="1" kern="1200" dirty="0"/>
        </a:p>
      </dsp:txBody>
      <dsp:txXfrm>
        <a:off x="2911789" y="-38171"/>
        <a:ext cx="1605972" cy="1003302"/>
      </dsp:txXfrm>
    </dsp:sp>
    <dsp:sp modelId="{2FB7304D-C9CB-4CD9-BF6B-BADA02189922}">
      <dsp:nvSpPr>
        <dsp:cNvPr id="0" name=""/>
        <dsp:cNvSpPr/>
      </dsp:nvSpPr>
      <dsp:spPr>
        <a:xfrm>
          <a:off x="1980662" y="463479"/>
          <a:ext cx="3468227" cy="3468227"/>
        </a:xfrm>
        <a:custGeom>
          <a:avLst/>
          <a:gdLst/>
          <a:ahLst/>
          <a:cxnLst/>
          <a:rect l="0" t="0" r="0" b="0"/>
          <a:pathLst>
            <a:path>
              <a:moveTo>
                <a:pt x="2700624" y="294319"/>
              </a:moveTo>
              <a:arcTo wR="1734113" hR="1734113" stAng="18232369" swAng="77164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A8A939-E771-4867-986A-AA93E108C4A6}">
      <dsp:nvSpPr>
        <dsp:cNvPr id="0" name=""/>
        <dsp:cNvSpPr/>
      </dsp:nvSpPr>
      <dsp:spPr>
        <a:xfrm>
          <a:off x="4506754" y="1105795"/>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Evaporation </a:t>
          </a:r>
          <a:r>
            <a:rPr lang="en-US" altLang="ko-KR" sz="1400" b="1" kern="1200" dirty="0" smtClean="0">
              <a:latin typeface="바탕"/>
              <a:ea typeface="바탕"/>
            </a:rPr>
            <a:t>↑</a:t>
          </a:r>
          <a:endParaRPr lang="ko-KR" altLang="en-US" sz="1400" b="1" kern="1200" dirty="0"/>
        </a:p>
      </dsp:txBody>
      <dsp:txXfrm>
        <a:off x="4561030" y="1160071"/>
        <a:ext cx="1605972" cy="1003302"/>
      </dsp:txXfrm>
    </dsp:sp>
    <dsp:sp modelId="{002CA458-5391-4B06-85A0-68962966BBD6}">
      <dsp:nvSpPr>
        <dsp:cNvPr id="0" name=""/>
        <dsp:cNvSpPr/>
      </dsp:nvSpPr>
      <dsp:spPr>
        <a:xfrm>
          <a:off x="1981160" y="529673"/>
          <a:ext cx="3468227" cy="3468227"/>
        </a:xfrm>
        <a:custGeom>
          <a:avLst/>
          <a:gdLst/>
          <a:ahLst/>
          <a:cxnLst/>
          <a:rect l="0" t="0" r="0" b="0"/>
          <a:pathLst>
            <a:path>
              <a:moveTo>
                <a:pt x="3463842" y="1857348"/>
              </a:moveTo>
              <a:arcTo wR="1734113" hR="1734113" stAng="21844509" swAng="102513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D8AB66-F801-49E4-86D1-D5D7B910CBF7}">
      <dsp:nvSpPr>
        <dsp:cNvPr id="0" name=""/>
        <dsp:cNvSpPr/>
      </dsp:nvSpPr>
      <dsp:spPr>
        <a:xfrm>
          <a:off x="3929075" y="3044590"/>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Water vapor amount </a:t>
          </a:r>
          <a:r>
            <a:rPr lang="en-US" altLang="ko-KR" sz="1400" b="1" kern="1200" dirty="0" smtClean="0">
              <a:latin typeface="바탕"/>
              <a:ea typeface="바탕"/>
            </a:rPr>
            <a:t>↑</a:t>
          </a:r>
          <a:endParaRPr lang="ko-KR" altLang="en-US" sz="1400" b="1" kern="1200" dirty="0"/>
        </a:p>
      </dsp:txBody>
      <dsp:txXfrm>
        <a:off x="3983351" y="3098866"/>
        <a:ext cx="1605972" cy="1003302"/>
      </dsp:txXfrm>
    </dsp:sp>
    <dsp:sp modelId="{BDDEF18A-20DE-4009-A2D6-4CDBD50FD514}">
      <dsp:nvSpPr>
        <dsp:cNvPr id="0" name=""/>
        <dsp:cNvSpPr/>
      </dsp:nvSpPr>
      <dsp:spPr>
        <a:xfrm>
          <a:off x="1980662" y="494947"/>
          <a:ext cx="3468227" cy="3468227"/>
        </a:xfrm>
        <a:custGeom>
          <a:avLst/>
          <a:gdLst/>
          <a:ahLst/>
          <a:cxnLst/>
          <a:rect l="0" t="0" r="0" b="0"/>
          <a:pathLst>
            <a:path>
              <a:moveTo>
                <a:pt x="1863123" y="3463421"/>
              </a:moveTo>
              <a:arcTo wR="1734113" hR="1734113" stAng="5144011" swAng="51197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CD6F5B-49B6-49B3-9AA1-BA590DB8D4B6}">
      <dsp:nvSpPr>
        <dsp:cNvPr id="0" name=""/>
        <dsp:cNvSpPr/>
      </dsp:nvSpPr>
      <dsp:spPr>
        <a:xfrm>
          <a:off x="1785951" y="3044590"/>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Cloudiness </a:t>
          </a:r>
          <a:r>
            <a:rPr lang="en-US" altLang="ko-KR" sz="1400" b="1" kern="1200" dirty="0" smtClean="0">
              <a:latin typeface="바탕"/>
              <a:ea typeface="바탕"/>
            </a:rPr>
            <a:t>↑</a:t>
          </a:r>
          <a:endParaRPr lang="ko-KR" altLang="en-US" sz="1400" b="1" kern="1200" dirty="0"/>
        </a:p>
      </dsp:txBody>
      <dsp:txXfrm>
        <a:off x="1840227" y="3098866"/>
        <a:ext cx="1605972" cy="1003302"/>
      </dsp:txXfrm>
    </dsp:sp>
    <dsp:sp modelId="{B908C5A7-58EA-4F32-BD5C-89540D787E59}">
      <dsp:nvSpPr>
        <dsp:cNvPr id="0" name=""/>
        <dsp:cNvSpPr/>
      </dsp:nvSpPr>
      <dsp:spPr>
        <a:xfrm>
          <a:off x="1980164" y="529673"/>
          <a:ext cx="3468227" cy="3468227"/>
        </a:xfrm>
        <a:custGeom>
          <a:avLst/>
          <a:gdLst/>
          <a:ahLst/>
          <a:cxnLst/>
          <a:rect l="0" t="0" r="0" b="0"/>
          <a:pathLst>
            <a:path>
              <a:moveTo>
                <a:pt x="116928" y="2360102"/>
              </a:moveTo>
              <a:arcTo wR="1734113" hR="1734113" stAng="9530359" swAng="102513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DA3E4B-9D48-41A3-BC2B-43F254EEF5FB}">
      <dsp:nvSpPr>
        <dsp:cNvPr id="0" name=""/>
        <dsp:cNvSpPr/>
      </dsp:nvSpPr>
      <dsp:spPr>
        <a:xfrm>
          <a:off x="1208273" y="1105795"/>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LW absorption</a:t>
          </a:r>
          <a:r>
            <a:rPr lang="en-US" altLang="ko-KR" sz="1400" b="1" kern="1200" dirty="0" smtClean="0">
              <a:latin typeface="바탕"/>
              <a:ea typeface="바탕"/>
            </a:rPr>
            <a:t>↑</a:t>
          </a:r>
        </a:p>
        <a:p>
          <a:pPr lvl="0" algn="ctr" defTabSz="622300" latinLnBrk="1">
            <a:lnSpc>
              <a:spcPct val="90000"/>
            </a:lnSpc>
            <a:spcBef>
              <a:spcPct val="0"/>
            </a:spcBef>
            <a:spcAft>
              <a:spcPct val="35000"/>
            </a:spcAft>
          </a:pPr>
          <a:r>
            <a:rPr lang="en-US" altLang="ko-KR" sz="1400" b="1" kern="1200" dirty="0" smtClean="0">
              <a:latin typeface="+mn-ea"/>
              <a:ea typeface="+mn-ea"/>
            </a:rPr>
            <a:t>(greenhouse effect)</a:t>
          </a:r>
          <a:endParaRPr lang="ko-KR" altLang="en-US" sz="1400" b="1" kern="1200" dirty="0">
            <a:latin typeface="+mn-ea"/>
            <a:ea typeface="+mn-ea"/>
          </a:endParaRPr>
        </a:p>
      </dsp:txBody>
      <dsp:txXfrm>
        <a:off x="1262549" y="1160071"/>
        <a:ext cx="1605972" cy="1003302"/>
      </dsp:txXfrm>
    </dsp:sp>
    <dsp:sp modelId="{9FBF1873-2B98-4744-94A1-DEE931153378}">
      <dsp:nvSpPr>
        <dsp:cNvPr id="0" name=""/>
        <dsp:cNvSpPr/>
      </dsp:nvSpPr>
      <dsp:spPr>
        <a:xfrm>
          <a:off x="1980662" y="463479"/>
          <a:ext cx="3468227" cy="3468227"/>
        </a:xfrm>
        <a:custGeom>
          <a:avLst/>
          <a:gdLst/>
          <a:ahLst/>
          <a:cxnLst/>
          <a:rect l="0" t="0" r="0" b="0"/>
          <a:pathLst>
            <a:path>
              <a:moveTo>
                <a:pt x="471376" y="545566"/>
              </a:moveTo>
              <a:arcTo wR="1734113" hR="1734113" stAng="13395985" swAng="77164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D9DD-AD66-489A-8058-E3B74C1158A6}">
      <dsp:nvSpPr>
        <dsp:cNvPr id="0" name=""/>
        <dsp:cNvSpPr/>
      </dsp:nvSpPr>
      <dsp:spPr>
        <a:xfrm>
          <a:off x="2190743" y="-91069"/>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Surface temp </a:t>
          </a:r>
          <a:r>
            <a:rPr lang="en-US" altLang="ko-KR" sz="1400" b="1" kern="1200" dirty="0" smtClean="0">
              <a:latin typeface="바탕"/>
              <a:ea typeface="바탕"/>
            </a:rPr>
            <a:t>↑</a:t>
          </a:r>
          <a:endParaRPr lang="ko-KR" altLang="en-US" sz="8000" b="1" kern="1200" dirty="0"/>
        </a:p>
      </dsp:txBody>
      <dsp:txXfrm>
        <a:off x="2245019" y="-36793"/>
        <a:ext cx="1605960" cy="1003294"/>
      </dsp:txXfrm>
    </dsp:sp>
    <dsp:sp modelId="{2FB7304D-C9CB-4CD9-BF6B-BADA02189922}">
      <dsp:nvSpPr>
        <dsp:cNvPr id="0" name=""/>
        <dsp:cNvSpPr/>
      </dsp:nvSpPr>
      <dsp:spPr>
        <a:xfrm>
          <a:off x="1315405" y="464853"/>
          <a:ext cx="3465188" cy="3465188"/>
        </a:xfrm>
        <a:custGeom>
          <a:avLst/>
          <a:gdLst/>
          <a:ahLst/>
          <a:cxnLst/>
          <a:rect l="0" t="0" r="0" b="0"/>
          <a:pathLst>
            <a:path>
              <a:moveTo>
                <a:pt x="2698728" y="294377"/>
              </a:moveTo>
              <a:arcTo wR="1732594" hR="1732594" stAng="18233493" swAng="76986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A8A939-E771-4867-986A-AA93E108C4A6}">
      <dsp:nvSpPr>
        <dsp:cNvPr id="0" name=""/>
        <dsp:cNvSpPr/>
      </dsp:nvSpPr>
      <dsp:spPr>
        <a:xfrm>
          <a:off x="3838539" y="1106123"/>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Evaporation </a:t>
          </a:r>
          <a:r>
            <a:rPr lang="en-US" altLang="ko-KR" sz="1400" b="1" kern="1200" dirty="0" smtClean="0">
              <a:latin typeface="바탕"/>
              <a:ea typeface="바탕"/>
            </a:rPr>
            <a:t>↑</a:t>
          </a:r>
          <a:endParaRPr lang="ko-KR" altLang="en-US" sz="1400" b="1" kern="1200" dirty="0"/>
        </a:p>
      </dsp:txBody>
      <dsp:txXfrm>
        <a:off x="3892815" y="1160399"/>
        <a:ext cx="1605960" cy="1003294"/>
      </dsp:txXfrm>
    </dsp:sp>
    <dsp:sp modelId="{002CA458-5391-4B06-85A0-68962966BBD6}">
      <dsp:nvSpPr>
        <dsp:cNvPr id="0" name=""/>
        <dsp:cNvSpPr/>
      </dsp:nvSpPr>
      <dsp:spPr>
        <a:xfrm>
          <a:off x="1315919" y="532292"/>
          <a:ext cx="3465188" cy="3465188"/>
        </a:xfrm>
        <a:custGeom>
          <a:avLst/>
          <a:gdLst/>
          <a:ahLst/>
          <a:cxnLst/>
          <a:rect l="0" t="0" r="0" b="0"/>
          <a:pathLst>
            <a:path>
              <a:moveTo>
                <a:pt x="3460882" y="1854673"/>
              </a:moveTo>
              <a:arcTo wR="1732594" hR="1732594" stAng="21842426" swAng="102369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D8AB66-F801-49E4-86D1-D5D7B910CBF7}">
      <dsp:nvSpPr>
        <dsp:cNvPr id="0" name=""/>
        <dsp:cNvSpPr/>
      </dsp:nvSpPr>
      <dsp:spPr>
        <a:xfrm>
          <a:off x="3262313" y="3043216"/>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Water vapor amount </a:t>
          </a:r>
          <a:r>
            <a:rPr lang="en-US" altLang="ko-KR" sz="1400" b="1" kern="1200" dirty="0" smtClean="0">
              <a:latin typeface="바탕"/>
              <a:ea typeface="바탕"/>
            </a:rPr>
            <a:t>↑</a:t>
          </a:r>
          <a:endParaRPr lang="ko-KR" altLang="en-US" sz="1400" b="1" kern="1200" dirty="0"/>
        </a:p>
      </dsp:txBody>
      <dsp:txXfrm>
        <a:off x="3316589" y="3097492"/>
        <a:ext cx="1605960" cy="1003294"/>
      </dsp:txXfrm>
    </dsp:sp>
    <dsp:sp modelId="{BDDEF18A-20DE-4009-A2D6-4CDBD50FD514}">
      <dsp:nvSpPr>
        <dsp:cNvPr id="0" name=""/>
        <dsp:cNvSpPr/>
      </dsp:nvSpPr>
      <dsp:spPr>
        <a:xfrm>
          <a:off x="1315405" y="496870"/>
          <a:ext cx="3465188" cy="3465188"/>
        </a:xfrm>
        <a:custGeom>
          <a:avLst/>
          <a:gdLst/>
          <a:ahLst/>
          <a:cxnLst/>
          <a:rect l="0" t="0" r="0" b="0"/>
          <a:pathLst>
            <a:path>
              <a:moveTo>
                <a:pt x="1861613" y="3460378"/>
              </a:moveTo>
              <a:arcTo wR="1732594" hR="1732594" stAng="5143769" swAng="51246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CD6F5B-49B6-49B3-9AA1-BA590DB8D4B6}">
      <dsp:nvSpPr>
        <dsp:cNvPr id="0" name=""/>
        <dsp:cNvSpPr/>
      </dsp:nvSpPr>
      <dsp:spPr>
        <a:xfrm>
          <a:off x="1119174" y="3043216"/>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Cloudiness </a:t>
          </a:r>
          <a:r>
            <a:rPr lang="en-US" altLang="ko-KR" sz="1400" b="1" kern="1200" dirty="0" smtClean="0">
              <a:latin typeface="바탕"/>
              <a:ea typeface="바탕"/>
            </a:rPr>
            <a:t>↑</a:t>
          </a:r>
          <a:endParaRPr lang="ko-KR" altLang="en-US" sz="1400" b="1" kern="1200" dirty="0"/>
        </a:p>
      </dsp:txBody>
      <dsp:txXfrm>
        <a:off x="1173450" y="3097492"/>
        <a:ext cx="1605960" cy="1003294"/>
      </dsp:txXfrm>
    </dsp:sp>
    <dsp:sp modelId="{B908C5A7-58EA-4F32-BD5C-89540D787E59}">
      <dsp:nvSpPr>
        <dsp:cNvPr id="0" name=""/>
        <dsp:cNvSpPr/>
      </dsp:nvSpPr>
      <dsp:spPr>
        <a:xfrm>
          <a:off x="1314891" y="532292"/>
          <a:ext cx="3465188" cy="3465188"/>
        </a:xfrm>
        <a:custGeom>
          <a:avLst/>
          <a:gdLst/>
          <a:ahLst/>
          <a:cxnLst/>
          <a:rect l="0" t="0" r="0" b="0"/>
          <a:pathLst>
            <a:path>
              <a:moveTo>
                <a:pt x="116186" y="2356379"/>
              </a:moveTo>
              <a:arcTo wR="1732594" hR="1732594" stAng="9533879" swAng="102369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DA3E4B-9D48-41A3-BC2B-43F254EEF5FB}">
      <dsp:nvSpPr>
        <dsp:cNvPr id="0" name=""/>
        <dsp:cNvSpPr/>
      </dsp:nvSpPr>
      <dsp:spPr>
        <a:xfrm>
          <a:off x="542948" y="1106123"/>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err="1" smtClean="0">
              <a:latin typeface="+mn-ea"/>
              <a:ea typeface="+mn-ea"/>
            </a:rPr>
            <a:t>Albedo</a:t>
          </a:r>
          <a:r>
            <a:rPr lang="en-US" altLang="ko-KR" sz="1400" b="1" kern="1200" dirty="0" smtClean="0">
              <a:latin typeface="+mn-ea"/>
              <a:ea typeface="+mn-ea"/>
            </a:rPr>
            <a:t>↑</a:t>
          </a:r>
        </a:p>
      </dsp:txBody>
      <dsp:txXfrm>
        <a:off x="597224" y="1160399"/>
        <a:ext cx="1605960" cy="1003294"/>
      </dsp:txXfrm>
    </dsp:sp>
    <dsp:sp modelId="{9FBF1873-2B98-4744-94A1-DEE931153378}">
      <dsp:nvSpPr>
        <dsp:cNvPr id="0" name=""/>
        <dsp:cNvSpPr/>
      </dsp:nvSpPr>
      <dsp:spPr>
        <a:xfrm>
          <a:off x="1315405" y="464853"/>
          <a:ext cx="3465188" cy="3465188"/>
        </a:xfrm>
        <a:custGeom>
          <a:avLst/>
          <a:gdLst/>
          <a:ahLst/>
          <a:cxnLst/>
          <a:rect l="0" t="0" r="0" b="0"/>
          <a:pathLst>
            <a:path>
              <a:moveTo>
                <a:pt x="471190" y="544847"/>
              </a:moveTo>
              <a:arcTo wR="1732594" hR="1732594" stAng="13396643" swAng="76986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D9DD-AD66-489A-8058-E3B74C1158A6}">
      <dsp:nvSpPr>
        <dsp:cNvPr id="0" name=""/>
        <dsp:cNvSpPr/>
      </dsp:nvSpPr>
      <dsp:spPr>
        <a:xfrm>
          <a:off x="2190743" y="-91069"/>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Surface temp </a:t>
          </a:r>
          <a:r>
            <a:rPr lang="en-US" altLang="ko-KR" sz="1400" b="1" kern="1200" dirty="0" smtClean="0">
              <a:latin typeface="바탕"/>
              <a:ea typeface="바탕"/>
            </a:rPr>
            <a:t>↑</a:t>
          </a:r>
          <a:endParaRPr lang="ko-KR" altLang="en-US" sz="8000" b="1" kern="1200" dirty="0"/>
        </a:p>
      </dsp:txBody>
      <dsp:txXfrm>
        <a:off x="2245019" y="-36793"/>
        <a:ext cx="1605960" cy="1003294"/>
      </dsp:txXfrm>
    </dsp:sp>
    <dsp:sp modelId="{2FB7304D-C9CB-4CD9-BF6B-BADA02189922}">
      <dsp:nvSpPr>
        <dsp:cNvPr id="0" name=""/>
        <dsp:cNvSpPr/>
      </dsp:nvSpPr>
      <dsp:spPr>
        <a:xfrm>
          <a:off x="1315405" y="464853"/>
          <a:ext cx="3465188" cy="3465188"/>
        </a:xfrm>
        <a:custGeom>
          <a:avLst/>
          <a:gdLst/>
          <a:ahLst/>
          <a:cxnLst/>
          <a:rect l="0" t="0" r="0" b="0"/>
          <a:pathLst>
            <a:path>
              <a:moveTo>
                <a:pt x="2698728" y="294377"/>
              </a:moveTo>
              <a:arcTo wR="1732594" hR="1732594" stAng="18233493" swAng="76986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A8A939-E771-4867-986A-AA93E108C4A6}">
      <dsp:nvSpPr>
        <dsp:cNvPr id="0" name=""/>
        <dsp:cNvSpPr/>
      </dsp:nvSpPr>
      <dsp:spPr>
        <a:xfrm>
          <a:off x="3838539" y="1106123"/>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Evaporation </a:t>
          </a:r>
          <a:r>
            <a:rPr lang="en-US" altLang="ko-KR" sz="1400" b="1" kern="1200" dirty="0" smtClean="0">
              <a:latin typeface="바탕"/>
              <a:ea typeface="바탕"/>
            </a:rPr>
            <a:t>↑</a:t>
          </a:r>
          <a:endParaRPr lang="ko-KR" altLang="en-US" sz="1400" b="1" kern="1200" dirty="0"/>
        </a:p>
      </dsp:txBody>
      <dsp:txXfrm>
        <a:off x="3892815" y="1160399"/>
        <a:ext cx="1605960" cy="1003294"/>
      </dsp:txXfrm>
    </dsp:sp>
    <dsp:sp modelId="{002CA458-5391-4B06-85A0-68962966BBD6}">
      <dsp:nvSpPr>
        <dsp:cNvPr id="0" name=""/>
        <dsp:cNvSpPr/>
      </dsp:nvSpPr>
      <dsp:spPr>
        <a:xfrm>
          <a:off x="1315919" y="532292"/>
          <a:ext cx="3465188" cy="3465188"/>
        </a:xfrm>
        <a:custGeom>
          <a:avLst/>
          <a:gdLst/>
          <a:ahLst/>
          <a:cxnLst/>
          <a:rect l="0" t="0" r="0" b="0"/>
          <a:pathLst>
            <a:path>
              <a:moveTo>
                <a:pt x="3460882" y="1854673"/>
              </a:moveTo>
              <a:arcTo wR="1732594" hR="1732594" stAng="21842426" swAng="102369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D8AB66-F801-49E4-86D1-D5D7B910CBF7}">
      <dsp:nvSpPr>
        <dsp:cNvPr id="0" name=""/>
        <dsp:cNvSpPr/>
      </dsp:nvSpPr>
      <dsp:spPr>
        <a:xfrm>
          <a:off x="3262313" y="3043216"/>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Water vapor amount </a:t>
          </a:r>
          <a:r>
            <a:rPr lang="en-US" altLang="ko-KR" sz="1400" b="1" kern="1200" dirty="0" smtClean="0">
              <a:latin typeface="바탕"/>
              <a:ea typeface="바탕"/>
            </a:rPr>
            <a:t>↑</a:t>
          </a:r>
          <a:endParaRPr lang="ko-KR" altLang="en-US" sz="1400" b="1" kern="1200" dirty="0"/>
        </a:p>
      </dsp:txBody>
      <dsp:txXfrm>
        <a:off x="3316589" y="3097492"/>
        <a:ext cx="1605960" cy="1003294"/>
      </dsp:txXfrm>
    </dsp:sp>
    <dsp:sp modelId="{BDDEF18A-20DE-4009-A2D6-4CDBD50FD514}">
      <dsp:nvSpPr>
        <dsp:cNvPr id="0" name=""/>
        <dsp:cNvSpPr/>
      </dsp:nvSpPr>
      <dsp:spPr>
        <a:xfrm>
          <a:off x="1315405" y="496870"/>
          <a:ext cx="3465188" cy="3465188"/>
        </a:xfrm>
        <a:custGeom>
          <a:avLst/>
          <a:gdLst/>
          <a:ahLst/>
          <a:cxnLst/>
          <a:rect l="0" t="0" r="0" b="0"/>
          <a:pathLst>
            <a:path>
              <a:moveTo>
                <a:pt x="1861613" y="3460378"/>
              </a:moveTo>
              <a:arcTo wR="1732594" hR="1732594" stAng="5143769" swAng="51246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CD6F5B-49B6-49B3-9AA1-BA590DB8D4B6}">
      <dsp:nvSpPr>
        <dsp:cNvPr id="0" name=""/>
        <dsp:cNvSpPr/>
      </dsp:nvSpPr>
      <dsp:spPr>
        <a:xfrm>
          <a:off x="1119174" y="3043216"/>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Cloudiness </a:t>
          </a:r>
          <a:r>
            <a:rPr lang="en-US" altLang="ko-KR" sz="1400" b="1" kern="1200" dirty="0" smtClean="0">
              <a:latin typeface="바탕"/>
              <a:ea typeface="바탕"/>
            </a:rPr>
            <a:t>↑</a:t>
          </a:r>
          <a:endParaRPr lang="ko-KR" altLang="en-US" sz="1400" b="1" kern="1200" dirty="0"/>
        </a:p>
      </dsp:txBody>
      <dsp:txXfrm>
        <a:off x="1173450" y="3097492"/>
        <a:ext cx="1605960" cy="1003294"/>
      </dsp:txXfrm>
    </dsp:sp>
    <dsp:sp modelId="{B908C5A7-58EA-4F32-BD5C-89540D787E59}">
      <dsp:nvSpPr>
        <dsp:cNvPr id="0" name=""/>
        <dsp:cNvSpPr/>
      </dsp:nvSpPr>
      <dsp:spPr>
        <a:xfrm>
          <a:off x="1314891" y="532292"/>
          <a:ext cx="3465188" cy="3465188"/>
        </a:xfrm>
        <a:custGeom>
          <a:avLst/>
          <a:gdLst/>
          <a:ahLst/>
          <a:cxnLst/>
          <a:rect l="0" t="0" r="0" b="0"/>
          <a:pathLst>
            <a:path>
              <a:moveTo>
                <a:pt x="116186" y="2356379"/>
              </a:moveTo>
              <a:arcTo wR="1732594" hR="1732594" stAng="9533879" swAng="102369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DA3E4B-9D48-41A3-BC2B-43F254EEF5FB}">
      <dsp:nvSpPr>
        <dsp:cNvPr id="0" name=""/>
        <dsp:cNvSpPr/>
      </dsp:nvSpPr>
      <dsp:spPr>
        <a:xfrm>
          <a:off x="542948" y="1106123"/>
          <a:ext cx="1714512" cy="111184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err="1" smtClean="0">
              <a:latin typeface="+mn-ea"/>
              <a:ea typeface="+mn-ea"/>
            </a:rPr>
            <a:t>Albedo</a:t>
          </a:r>
          <a:r>
            <a:rPr lang="en-US" altLang="ko-KR" sz="1400" b="1" kern="1200" dirty="0" smtClean="0">
              <a:latin typeface="+mn-ea"/>
              <a:ea typeface="+mn-ea"/>
            </a:rPr>
            <a:t>↑</a:t>
          </a:r>
        </a:p>
      </dsp:txBody>
      <dsp:txXfrm>
        <a:off x="597224" y="1160399"/>
        <a:ext cx="1605960" cy="1003294"/>
      </dsp:txXfrm>
    </dsp:sp>
    <dsp:sp modelId="{9FBF1873-2B98-4744-94A1-DEE931153378}">
      <dsp:nvSpPr>
        <dsp:cNvPr id="0" name=""/>
        <dsp:cNvSpPr/>
      </dsp:nvSpPr>
      <dsp:spPr>
        <a:xfrm>
          <a:off x="1315405" y="464853"/>
          <a:ext cx="3465188" cy="3465188"/>
        </a:xfrm>
        <a:custGeom>
          <a:avLst/>
          <a:gdLst/>
          <a:ahLst/>
          <a:cxnLst/>
          <a:rect l="0" t="0" r="0" b="0"/>
          <a:pathLst>
            <a:path>
              <a:moveTo>
                <a:pt x="471190" y="544847"/>
              </a:moveTo>
              <a:arcTo wR="1732594" hR="1732594" stAng="13396643" swAng="76986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D9DD-AD66-489A-8058-E3B74C1158A6}">
      <dsp:nvSpPr>
        <dsp:cNvPr id="0" name=""/>
        <dsp:cNvSpPr/>
      </dsp:nvSpPr>
      <dsp:spPr>
        <a:xfrm>
          <a:off x="2857513" y="-92447"/>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Surface temp </a:t>
          </a:r>
          <a:r>
            <a:rPr lang="en-US" altLang="ko-KR" sz="1400" b="1" kern="1200" dirty="0" smtClean="0">
              <a:latin typeface="바탕"/>
              <a:ea typeface="바탕"/>
            </a:rPr>
            <a:t>↑</a:t>
          </a:r>
          <a:endParaRPr lang="ko-KR" altLang="en-US" sz="8000" b="1" kern="1200" dirty="0"/>
        </a:p>
      </dsp:txBody>
      <dsp:txXfrm>
        <a:off x="2911789" y="-38171"/>
        <a:ext cx="1605972" cy="1003302"/>
      </dsp:txXfrm>
    </dsp:sp>
    <dsp:sp modelId="{2FB7304D-C9CB-4CD9-BF6B-BADA02189922}">
      <dsp:nvSpPr>
        <dsp:cNvPr id="0" name=""/>
        <dsp:cNvSpPr/>
      </dsp:nvSpPr>
      <dsp:spPr>
        <a:xfrm>
          <a:off x="1980662" y="463479"/>
          <a:ext cx="3468227" cy="3468227"/>
        </a:xfrm>
        <a:custGeom>
          <a:avLst/>
          <a:gdLst/>
          <a:ahLst/>
          <a:cxnLst/>
          <a:rect l="0" t="0" r="0" b="0"/>
          <a:pathLst>
            <a:path>
              <a:moveTo>
                <a:pt x="2700624" y="294319"/>
              </a:moveTo>
              <a:arcTo wR="1734113" hR="1734113" stAng="18232369" swAng="77164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A8A939-E771-4867-986A-AA93E108C4A6}">
      <dsp:nvSpPr>
        <dsp:cNvPr id="0" name=""/>
        <dsp:cNvSpPr/>
      </dsp:nvSpPr>
      <dsp:spPr>
        <a:xfrm>
          <a:off x="4506754" y="1105795"/>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Evaporation </a:t>
          </a:r>
          <a:r>
            <a:rPr lang="en-US" altLang="ko-KR" sz="1400" b="1" kern="1200" dirty="0" smtClean="0">
              <a:latin typeface="바탕"/>
              <a:ea typeface="바탕"/>
            </a:rPr>
            <a:t>↑</a:t>
          </a:r>
          <a:endParaRPr lang="ko-KR" altLang="en-US" sz="1400" b="1" kern="1200" dirty="0"/>
        </a:p>
      </dsp:txBody>
      <dsp:txXfrm>
        <a:off x="4561030" y="1160071"/>
        <a:ext cx="1605972" cy="1003302"/>
      </dsp:txXfrm>
    </dsp:sp>
    <dsp:sp modelId="{002CA458-5391-4B06-85A0-68962966BBD6}">
      <dsp:nvSpPr>
        <dsp:cNvPr id="0" name=""/>
        <dsp:cNvSpPr/>
      </dsp:nvSpPr>
      <dsp:spPr>
        <a:xfrm>
          <a:off x="1981160" y="529673"/>
          <a:ext cx="3468227" cy="3468227"/>
        </a:xfrm>
        <a:custGeom>
          <a:avLst/>
          <a:gdLst/>
          <a:ahLst/>
          <a:cxnLst/>
          <a:rect l="0" t="0" r="0" b="0"/>
          <a:pathLst>
            <a:path>
              <a:moveTo>
                <a:pt x="3463842" y="1857348"/>
              </a:moveTo>
              <a:arcTo wR="1734113" hR="1734113" stAng="21844509" swAng="102513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D8AB66-F801-49E4-86D1-D5D7B910CBF7}">
      <dsp:nvSpPr>
        <dsp:cNvPr id="0" name=""/>
        <dsp:cNvSpPr/>
      </dsp:nvSpPr>
      <dsp:spPr>
        <a:xfrm>
          <a:off x="3929075" y="3044590"/>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Water vapor amount </a:t>
          </a:r>
          <a:r>
            <a:rPr lang="en-US" altLang="ko-KR" sz="1400" b="1" kern="1200" dirty="0" smtClean="0">
              <a:latin typeface="바탕"/>
              <a:ea typeface="바탕"/>
            </a:rPr>
            <a:t>↑</a:t>
          </a:r>
          <a:endParaRPr lang="ko-KR" altLang="en-US" sz="1400" b="1" kern="1200" dirty="0"/>
        </a:p>
      </dsp:txBody>
      <dsp:txXfrm>
        <a:off x="3983351" y="3098866"/>
        <a:ext cx="1605972" cy="1003302"/>
      </dsp:txXfrm>
    </dsp:sp>
    <dsp:sp modelId="{BDDEF18A-20DE-4009-A2D6-4CDBD50FD514}">
      <dsp:nvSpPr>
        <dsp:cNvPr id="0" name=""/>
        <dsp:cNvSpPr/>
      </dsp:nvSpPr>
      <dsp:spPr>
        <a:xfrm>
          <a:off x="1980662" y="494947"/>
          <a:ext cx="3468227" cy="3468227"/>
        </a:xfrm>
        <a:custGeom>
          <a:avLst/>
          <a:gdLst/>
          <a:ahLst/>
          <a:cxnLst/>
          <a:rect l="0" t="0" r="0" b="0"/>
          <a:pathLst>
            <a:path>
              <a:moveTo>
                <a:pt x="1863123" y="3463421"/>
              </a:moveTo>
              <a:arcTo wR="1734113" hR="1734113" stAng="5144011" swAng="51197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CD6F5B-49B6-49B3-9AA1-BA590DB8D4B6}">
      <dsp:nvSpPr>
        <dsp:cNvPr id="0" name=""/>
        <dsp:cNvSpPr/>
      </dsp:nvSpPr>
      <dsp:spPr>
        <a:xfrm>
          <a:off x="1785951" y="3044590"/>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Cloudiness </a:t>
          </a:r>
          <a:r>
            <a:rPr lang="en-US" altLang="ko-KR" sz="1400" b="1" kern="1200" dirty="0" smtClean="0">
              <a:latin typeface="바탕"/>
              <a:ea typeface="바탕"/>
            </a:rPr>
            <a:t>↑</a:t>
          </a:r>
          <a:endParaRPr lang="ko-KR" altLang="en-US" sz="1400" b="1" kern="1200" dirty="0"/>
        </a:p>
      </dsp:txBody>
      <dsp:txXfrm>
        <a:off x="1840227" y="3098866"/>
        <a:ext cx="1605972" cy="1003302"/>
      </dsp:txXfrm>
    </dsp:sp>
    <dsp:sp modelId="{B908C5A7-58EA-4F32-BD5C-89540D787E59}">
      <dsp:nvSpPr>
        <dsp:cNvPr id="0" name=""/>
        <dsp:cNvSpPr/>
      </dsp:nvSpPr>
      <dsp:spPr>
        <a:xfrm>
          <a:off x="1980164" y="529673"/>
          <a:ext cx="3468227" cy="3468227"/>
        </a:xfrm>
        <a:custGeom>
          <a:avLst/>
          <a:gdLst/>
          <a:ahLst/>
          <a:cxnLst/>
          <a:rect l="0" t="0" r="0" b="0"/>
          <a:pathLst>
            <a:path>
              <a:moveTo>
                <a:pt x="116928" y="2360102"/>
              </a:moveTo>
              <a:arcTo wR="1734113" hR="1734113" stAng="9530359" swAng="102513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DA3E4B-9D48-41A3-BC2B-43F254EEF5FB}">
      <dsp:nvSpPr>
        <dsp:cNvPr id="0" name=""/>
        <dsp:cNvSpPr/>
      </dsp:nvSpPr>
      <dsp:spPr>
        <a:xfrm>
          <a:off x="1208273" y="1105795"/>
          <a:ext cx="1714524" cy="111185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t>LW absorption</a:t>
          </a:r>
          <a:r>
            <a:rPr lang="en-US" altLang="ko-KR" sz="1400" b="1" kern="1200" dirty="0" smtClean="0">
              <a:latin typeface="바탕"/>
              <a:ea typeface="바탕"/>
            </a:rPr>
            <a:t>↑</a:t>
          </a:r>
        </a:p>
        <a:p>
          <a:pPr lvl="0" algn="ctr" defTabSz="622300" latinLnBrk="1">
            <a:lnSpc>
              <a:spcPct val="90000"/>
            </a:lnSpc>
            <a:spcBef>
              <a:spcPct val="0"/>
            </a:spcBef>
            <a:spcAft>
              <a:spcPct val="35000"/>
            </a:spcAft>
          </a:pPr>
          <a:r>
            <a:rPr lang="en-US" altLang="ko-KR" sz="1400" b="1" kern="1200" dirty="0" smtClean="0">
              <a:latin typeface="+mn-ea"/>
              <a:ea typeface="+mn-ea"/>
            </a:rPr>
            <a:t>(greenhouse effect)</a:t>
          </a:r>
          <a:endParaRPr lang="ko-KR" altLang="en-US" sz="1400" b="1" kern="1200" dirty="0">
            <a:latin typeface="+mn-ea"/>
            <a:ea typeface="+mn-ea"/>
          </a:endParaRPr>
        </a:p>
      </dsp:txBody>
      <dsp:txXfrm>
        <a:off x="1262549" y="1160071"/>
        <a:ext cx="1605972" cy="1003302"/>
      </dsp:txXfrm>
    </dsp:sp>
    <dsp:sp modelId="{9FBF1873-2B98-4744-94A1-DEE931153378}">
      <dsp:nvSpPr>
        <dsp:cNvPr id="0" name=""/>
        <dsp:cNvSpPr/>
      </dsp:nvSpPr>
      <dsp:spPr>
        <a:xfrm>
          <a:off x="1980662" y="463479"/>
          <a:ext cx="3468227" cy="3468227"/>
        </a:xfrm>
        <a:custGeom>
          <a:avLst/>
          <a:gdLst/>
          <a:ahLst/>
          <a:cxnLst/>
          <a:rect l="0" t="0" r="0" b="0"/>
          <a:pathLst>
            <a:path>
              <a:moveTo>
                <a:pt x="471376" y="545566"/>
              </a:moveTo>
              <a:arcTo wR="1734113" hR="1734113" stAng="13395985" swAng="77164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8101FA86-8D90-44CB-859B-1916FF84CB11}" type="datetime1">
              <a:rPr lang="ko-KR" altLang="en-US"/>
              <a:pPr lvl="0">
                <a:defRPr lang="ko-KR" altLang="en-US"/>
              </a:pPr>
              <a:t>2013-11-19</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F450E784-2449-4FFD-AA69-3F5CFAA75BCB}" type="slidenum">
              <a:rPr lang="ko-KR" altLang="en-US"/>
              <a:pPr lvl="0">
                <a:defRPr lang="ko-KR" altLang="en-US"/>
              </a:pPr>
              <a:t>‹#›</a:t>
            </a:fld>
            <a:endParaRPr lang="ko-KR" altLang="en-US"/>
          </a:p>
        </p:txBody>
      </p:sp>
    </p:spTree>
    <p:extLst>
      <p:ext uri="{BB962C8B-B14F-4D97-AF65-F5344CB8AC3E}">
        <p14:creationId xmlns:p14="http://schemas.microsoft.com/office/powerpoint/2010/main" val="319511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C8F0D6A0-7911-4281-A028-3237EC8C2108}" type="datetime1">
              <a:rPr lang="ko-KR" altLang="en-US"/>
              <a:pPr lvl="0">
                <a:defRPr lang="ko-KR" altLang="en-US"/>
              </a:pPr>
              <a:t>2013-11-19</a:t>
            </a:fld>
            <a:endParaRPr lang="ko-KR" altLang="en-US"/>
          </a:p>
        </p:txBody>
      </p:sp>
      <p:sp>
        <p:nvSpPr>
          <p:cNvPr id="4" name="슬라이드 이미지 개체 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3B44ABDA-D003-43D5-91CA-E8219499D4BF}" type="slidenum">
              <a:rPr lang="ko-KR" altLang="en-US"/>
              <a:pPr lvl="0">
                <a:defRPr lang="ko-KR" altLang="en-US"/>
              </a:pPr>
              <a:t>‹#›</a:t>
            </a:fld>
            <a:endParaRPr lang="ko-KR" altLang="en-US"/>
          </a:p>
        </p:txBody>
      </p:sp>
    </p:spTree>
    <p:extLst>
      <p:ext uri="{BB962C8B-B14F-4D97-AF65-F5344CB8AC3E}">
        <p14:creationId xmlns:p14="http://schemas.microsoft.com/office/powerpoint/2010/main" val="3227954485"/>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marL="0" indent="0" algn="l" defTabSz="914400" eaLnBrk="1" latinLnBrk="1" hangingPunct="1">
              <a:lnSpc>
                <a:spcPct val="100000"/>
              </a:lnSpc>
              <a:spcBef>
                <a:spcPct val="0"/>
              </a:spcBef>
              <a:spcAft>
                <a:spcPct val="0"/>
              </a:spcAft>
              <a:buClrTx/>
              <a:buNone/>
              <a:defRPr lang="en-US"/>
            </a:pPr>
            <a:endParaRPr lang="en-US" altLang="ko-KR" dirty="0" smtClean="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en-US" altLang="ko-KR" sz="1200" b="0" i="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en-US" altLang="ko-KR" sz="1200" b="0" i="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en-US" altLang="ko-KR" sz="1200" b="0" i="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en-US" i="0"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en-US"/>
            </a:pPr>
            <a:endParaRPr 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en-US" altLang="ko-KR" sz="1200" b="0" i="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marL="0" indent="0" algn="l" defTabSz="914400" eaLnBrk="1" latinLnBrk="1" hangingPunct="1">
              <a:lnSpc>
                <a:spcPct val="100000"/>
              </a:lnSpc>
              <a:spcBef>
                <a:spcPct val="0"/>
              </a:spcBef>
              <a:spcAft>
                <a:spcPct val="0"/>
              </a:spcAft>
              <a:buClrTx/>
              <a:buNone/>
              <a:defRPr 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marL="0" indent="0" algn="l" defTabSz="914400" eaLnBrk="1" latinLnBrk="1" hangingPunct="1">
              <a:lnSpc>
                <a:spcPct val="100000"/>
              </a:lnSpc>
              <a:spcBef>
                <a:spcPct val="0"/>
              </a:spcBef>
              <a:spcAft>
                <a:spcPct val="0"/>
              </a:spcAft>
              <a:buClrTx/>
              <a:buNone/>
              <a:defRPr 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a:defRPr lang="ko-KR" altLang="en-US"/>
            </a:pPr>
            <a:fld id="{3B44ABDA-D003-43D5-91CA-E8219499D4BF}" type="slidenum">
              <a:rPr lang="en-US" altLang="en-US">
                <a:solidFill>
                  <a:prstClr val="black"/>
                </a:solidFill>
              </a:rPr>
              <a:pPr>
                <a:defRPr lang="ko-KR" altLang="en-US"/>
              </a:pPr>
              <a:t>63</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254814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190310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51064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4"/>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405985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151710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224600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270280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캡션 있는 콘텐츠"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pPr lvl="0">
              <a:defRPr lang="ko-KR" altLang="en-US"/>
            </a:pPr>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100206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캡션 있는 그림"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2063987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42378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세로 제목 및 텍스트"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pPr>
              <a:defRPr lang="ko-KR" altLang="en-US"/>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spTree>
    <p:extLst>
      <p:ext uri="{BB962C8B-B14F-4D97-AF65-F5344CB8AC3E}">
        <p14:creationId xmlns:p14="http://schemas.microsoft.com/office/powerpoint/2010/main" val="25409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4"/>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8" name="바닥글 개체 틀 7"/>
          <p:cNvSpPr>
            <a:spLocks noGrp="1"/>
          </p:cNvSpPr>
          <p:nvPr>
            <p:ph type="ftr" sz="quarter" idx="11"/>
          </p:nvPr>
        </p:nvSpPr>
        <p:spPr/>
        <p:txBody>
          <a:bodyPr/>
          <a:lstStyle/>
          <a:p>
            <a:pPr lvl="0">
              <a:defRPr lang="ko-KR" altLang="en-US"/>
            </a:pPr>
            <a:endParaRPr lang="ko-KR" altLang="en-US"/>
          </a:p>
        </p:txBody>
      </p:sp>
      <p:sp>
        <p:nvSpPr>
          <p:cNvPr id="9" name="슬라이드 번호 개체 틀 8"/>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4" name="바닥글 개체 틀 3"/>
          <p:cNvSpPr>
            <a:spLocks noGrp="1"/>
          </p:cNvSpPr>
          <p:nvPr>
            <p:ph type="ftr" sz="quarter" idx="11"/>
          </p:nvPr>
        </p:nvSpPr>
        <p:spPr/>
        <p:txBody>
          <a:bodyPr/>
          <a:lstStyle/>
          <a:p>
            <a:pPr lvl="0">
              <a:defRPr lang="ko-KR" altLang="en-US"/>
            </a:pP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3" name="바닥글 개체 틀 2"/>
          <p:cNvSpPr>
            <a:spLocks noGrp="1"/>
          </p:cNvSpPr>
          <p:nvPr>
            <p:ph type="ftr" sz="quarter" idx="11"/>
          </p:nvPr>
        </p:nvSpPr>
        <p:spPr/>
        <p:txBody>
          <a:bodyPr/>
          <a:lstStyle/>
          <a:p>
            <a:pPr lvl="0">
              <a:defRPr lang="ko-KR" altLang="en-US"/>
            </a:pPr>
            <a:endParaRPr lang="ko-KR" altLang="en-US"/>
          </a:p>
        </p:txBody>
      </p:sp>
      <p:sp>
        <p:nvSpPr>
          <p:cNvPr id="4" name="슬라이드 번호 개체 틀 3"/>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pPr lvl="0">
              <a:defRPr lang="ko-KR" altLang="en-US"/>
            </a:pPr>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Office 테마">
    <p:bg>
      <p:bgPr>
        <a:solidFill>
          <a:schemeClr val="bg1"/>
        </a:solidFill>
        <a:effectLst/>
      </p:bgPr>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defRPr lang="ko-KR" altLang="en-US"/>
            </a:pPr>
            <a:fld id="{EFEE2245-E2DB-436C-A162-6D15504ADDD5}" type="slidenum">
              <a:rPr lang="ko-KR" altLang="en-US"/>
              <a:pPr lvl="0">
                <a:defRPr lang="ko-KR" altLang="en-US"/>
              </a:pPr>
              <a:t>‹#›</a:t>
            </a:fld>
            <a:endParaRPr lang="ko-KR" altLang="en-US"/>
          </a:p>
        </p:txBody>
      </p:sp>
      <p:cxnSp>
        <p:nvCxnSpPr>
          <p:cNvPr id="8" name="직선 연결선 7"/>
          <p:cNvCxnSpPr/>
          <p:nvPr userDrawn="1"/>
        </p:nvCxnSpPr>
        <p:spPr>
          <a:xfrm>
            <a:off x="2411760" y="548680"/>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a:defRPr lang="ko-KR" altLang="en-US"/>
            </a:pPr>
            <a:fld id="{57E572F9-33FB-4A1F-B573-A266F694AC2B}" type="datetimeFigureOut">
              <a:rPr lang="ko-KR" altLang="en-US">
                <a:solidFill>
                  <a:prstClr val="black">
                    <a:tint val="75000"/>
                  </a:prstClr>
                </a:solidFill>
              </a:rPr>
              <a:pPr>
                <a:defRPr lang="ko-KR" altLang="en-US"/>
              </a:pPr>
              <a:t>2013-11-19</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a:defRPr lang="ko-KR" altLang="en-US"/>
            </a:pPr>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a:defRPr lang="ko-KR" altLang="en-US"/>
            </a:pPr>
            <a:fld id="{EFEE2245-E2DB-436C-A162-6D15504ADDD5}" type="slidenum">
              <a:rPr lang="ko-KR" altLang="en-US">
                <a:solidFill>
                  <a:prstClr val="black">
                    <a:tint val="75000"/>
                  </a:prstClr>
                </a:solidFill>
              </a:rPr>
              <a:pPr>
                <a:defRPr lang="ko-KR" altLang="en-US"/>
              </a:pPr>
              <a:t>‹#›</a:t>
            </a:fld>
            <a:endParaRPr lang="ko-KR" altLang="en-US">
              <a:solidFill>
                <a:prstClr val="black">
                  <a:tint val="75000"/>
                </a:prstClr>
              </a:solidFill>
            </a:endParaRPr>
          </a:p>
        </p:txBody>
      </p:sp>
      <p:cxnSp>
        <p:nvCxnSpPr>
          <p:cNvPr id="8" name="직선 연결선 7"/>
          <p:cNvCxnSpPr/>
          <p:nvPr/>
        </p:nvCxnSpPr>
        <p:spPr>
          <a:xfrm>
            <a:off x="2411760" y="548680"/>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1561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weatherquestions.com/What_is_the_greenhouse_effect.htm" TargetMode="External"/><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weatherquestions.com/What_causes_precipitation.htm" TargetMode="External"/><Relationship Id="rId4" Type="http://schemas.openxmlformats.org/officeDocument/2006/relationships/hyperlink" Target="http://www.weatherquestions.com/What_is_evaporation.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B1760">
            <a:alpha val="91000"/>
          </a:srgbClr>
        </a:solidFill>
        <a:effectLst/>
      </p:bgPr>
    </p:bg>
    <p:spTree>
      <p:nvGrpSpPr>
        <p:cNvPr id="1" name=""/>
        <p:cNvGrpSpPr/>
        <p:nvPr/>
      </p:nvGrpSpPr>
      <p:grpSpPr>
        <a:xfrm>
          <a:off x="0" y="0"/>
          <a:ext cx="0" cy="0"/>
          <a:chOff x="0" y="0"/>
          <a:chExt cx="0" cy="0"/>
        </a:xfrm>
      </p:grpSpPr>
      <p:sp>
        <p:nvSpPr>
          <p:cNvPr id="2" name="TextBox 1"/>
          <p:cNvSpPr txBox="1"/>
          <p:nvPr/>
        </p:nvSpPr>
        <p:spPr>
          <a:xfrm>
            <a:off x="251520" y="1916832"/>
            <a:ext cx="8568954" cy="2110338"/>
          </a:xfrm>
          <a:prstGeom prst="rect">
            <a:avLst/>
          </a:prstGeom>
          <a:solidFill>
            <a:schemeClr val="bg1">
              <a:lumMod val="90000"/>
            </a:schemeClr>
          </a:solidFill>
        </p:spPr>
        <p:txBody>
          <a:bodyPr wrap="square">
            <a:spAutoFit/>
          </a:bodyPr>
          <a:lstStyle/>
          <a:p>
            <a:pPr algn="ctr">
              <a:lnSpc>
                <a:spcPct val="125000"/>
              </a:lnSpc>
              <a:defRPr lang="ko-KR" altLang="en-US"/>
            </a:pPr>
            <a:endParaRPr lang="en-US" altLang="ko-KR" sz="700" b="1">
              <a:solidFill>
                <a:srgbClr val="1B1760"/>
              </a:solidFill>
              <a:latin typeface="Candara"/>
            </a:endParaRPr>
          </a:p>
          <a:p>
            <a:pPr algn="ctr">
              <a:lnSpc>
                <a:spcPct val="125000"/>
              </a:lnSpc>
              <a:defRPr lang="ko-KR" altLang="en-US"/>
            </a:pPr>
            <a:r>
              <a:rPr lang="en-US" altLang="ko-KR" sz="4100" b="1">
                <a:solidFill>
                  <a:srgbClr val="1B1760"/>
                </a:solidFill>
                <a:latin typeface="Candara"/>
              </a:rPr>
              <a:t>Feedback:</a:t>
            </a:r>
          </a:p>
          <a:p>
            <a:pPr algn="ctr">
              <a:lnSpc>
                <a:spcPct val="125000"/>
              </a:lnSpc>
              <a:defRPr lang="ko-KR" altLang="en-US"/>
            </a:pPr>
            <a:r>
              <a:rPr lang="en-US" altLang="ko-KR" sz="4100" b="1">
                <a:solidFill>
                  <a:srgbClr val="1B1760"/>
                </a:solidFill>
                <a:latin typeface="Candara"/>
              </a:rPr>
              <a:t>Water vapor, Cloud and Lapse Rate</a:t>
            </a:r>
          </a:p>
          <a:p>
            <a:pPr algn="ctr">
              <a:lnSpc>
                <a:spcPct val="125000"/>
              </a:lnSpc>
              <a:defRPr lang="ko-KR" altLang="en-US"/>
            </a:pPr>
            <a:endParaRPr lang="en-US" altLang="ko-KR" sz="1700" b="1">
              <a:solidFill>
                <a:srgbClr val="1B1760"/>
              </a:solidFill>
              <a:latin typeface="Candara"/>
            </a:endParaRPr>
          </a:p>
        </p:txBody>
      </p:sp>
      <p:sp>
        <p:nvSpPr>
          <p:cNvPr id="3" name="TextBox 2"/>
          <p:cNvSpPr txBox="1"/>
          <p:nvPr/>
        </p:nvSpPr>
        <p:spPr>
          <a:xfrm>
            <a:off x="5652120" y="4869160"/>
            <a:ext cx="3384376" cy="1762526"/>
          </a:xfrm>
          <a:prstGeom prst="rect">
            <a:avLst/>
          </a:prstGeom>
          <a:noFill/>
        </p:spPr>
        <p:txBody>
          <a:bodyPr wrap="square">
            <a:spAutoFit/>
          </a:bodyPr>
          <a:lstStyle/>
          <a:p>
            <a:pPr>
              <a:lnSpc>
                <a:spcPct val="125000"/>
              </a:lnSpc>
              <a:defRPr lang="ko-KR" altLang="en-US"/>
            </a:pPr>
            <a:r>
              <a:rPr lang="en-US" altLang="ko-KR" sz="2200" b="1">
                <a:solidFill>
                  <a:schemeClr val="bg1">
                    <a:lumMod val="80000"/>
                  </a:schemeClr>
                </a:solidFill>
                <a:latin typeface="Candara"/>
              </a:rPr>
              <a:t>GE13-A</a:t>
            </a:r>
          </a:p>
          <a:p>
            <a:pPr>
              <a:lnSpc>
                <a:spcPct val="125000"/>
              </a:lnSpc>
              <a:defRPr lang="ko-KR" altLang="en-US"/>
            </a:pPr>
            <a:r>
              <a:rPr lang="en-US" altLang="ko-KR" sz="2200" b="1">
                <a:solidFill>
                  <a:schemeClr val="bg1">
                    <a:lumMod val="80000"/>
                  </a:schemeClr>
                </a:solidFill>
                <a:latin typeface="Candara"/>
              </a:rPr>
              <a:t>  0806079 Han, su yoen   </a:t>
            </a:r>
          </a:p>
          <a:p>
            <a:pPr>
              <a:lnSpc>
                <a:spcPct val="125000"/>
              </a:lnSpc>
              <a:defRPr lang="ko-KR" altLang="en-US"/>
            </a:pPr>
            <a:r>
              <a:rPr lang="en-US" altLang="ko-KR" sz="2200" b="1">
                <a:solidFill>
                  <a:schemeClr val="bg1">
                    <a:lumMod val="80000"/>
                  </a:schemeClr>
                </a:solidFill>
                <a:latin typeface="Candara"/>
              </a:rPr>
              <a:t>  0906073 Jung, so young</a:t>
            </a:r>
          </a:p>
          <a:p>
            <a:pPr>
              <a:lnSpc>
                <a:spcPct val="125000"/>
              </a:lnSpc>
              <a:defRPr lang="ko-KR" altLang="en-US"/>
            </a:pPr>
            <a:r>
              <a:rPr lang="en-US" altLang="ko-KR" sz="2200" b="1">
                <a:solidFill>
                  <a:schemeClr val="bg1">
                    <a:lumMod val="80000"/>
                  </a:schemeClr>
                </a:solidFill>
                <a:latin typeface="Candara"/>
              </a:rPr>
              <a:t>  1006024 Baek, seo hee    </a:t>
            </a:r>
          </a:p>
        </p:txBody>
      </p:sp>
      <p:sp>
        <p:nvSpPr>
          <p:cNvPr id="4" name="TextBox 2"/>
          <p:cNvSpPr txBox="1"/>
          <p:nvPr/>
        </p:nvSpPr>
        <p:spPr>
          <a:xfrm>
            <a:off x="179512" y="164674"/>
            <a:ext cx="5400600" cy="672038"/>
          </a:xfrm>
          <a:prstGeom prst="rect">
            <a:avLst/>
          </a:prstGeom>
          <a:noFill/>
        </p:spPr>
        <p:txBody>
          <a:bodyPr wrap="square">
            <a:spAutoFit/>
          </a:bodyPr>
          <a:lstStyle/>
          <a:p>
            <a:pPr>
              <a:defRPr lang="ko-KR" altLang="en-US"/>
            </a:pPr>
            <a:r>
              <a:rPr lang="en-US" altLang="ko-KR" sz="1900">
                <a:solidFill>
                  <a:schemeClr val="bg1">
                    <a:lumMod val="80000"/>
                  </a:schemeClr>
                </a:solidFill>
                <a:latin typeface="Candara"/>
              </a:rPr>
              <a:t>The Global Environment</a:t>
            </a:r>
          </a:p>
          <a:p>
            <a:pPr>
              <a:defRPr lang="ko-KR" altLang="en-US"/>
            </a:pPr>
            <a:r>
              <a:rPr lang="en-US" altLang="ko-KR" sz="1900">
                <a:solidFill>
                  <a:schemeClr val="bg1">
                    <a:lumMod val="80000"/>
                  </a:schemeClr>
                </a:solidFill>
                <a:latin typeface="Candara"/>
              </a:rPr>
              <a:t>Park, Seon Ki Prof.</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Water Vapor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359532" y="1088740"/>
            <a:ext cx="4464496" cy="584775"/>
          </a:xfrm>
          <a:prstGeom prst="rect">
            <a:avLst/>
          </a:prstGeom>
          <a:noFill/>
        </p:spPr>
        <p:txBody>
          <a:bodyPr wrap="square">
            <a:spAutoFit/>
          </a:bodyPr>
          <a:lstStyle/>
          <a:p>
            <a:pPr lvl="0">
              <a:defRPr lang="ko-KR" altLang="en-US"/>
            </a:pPr>
            <a:r>
              <a:rPr lang="en-US" altLang="ko-KR" sz="3200" b="1">
                <a:solidFill>
                  <a:srgbClr val="FF7700"/>
                </a:solidFill>
              </a:rPr>
              <a:t>water vapor feedback</a:t>
            </a:r>
            <a:endParaRPr lang="ko-KR" altLang="en-US" sz="3200"/>
          </a:p>
        </p:txBody>
      </p:sp>
      <p:pic>
        <p:nvPicPr>
          <p:cNvPr id="21" name="그림 20"/>
          <p:cNvPicPr>
            <a:picLocks noChangeAspect="1"/>
          </p:cNvPicPr>
          <p:nvPr/>
        </p:nvPicPr>
        <p:blipFill rotWithShape="1">
          <a:blip r:embed="rId3"/>
          <a:stretch>
            <a:fillRect/>
          </a:stretch>
        </p:blipFill>
        <p:spPr>
          <a:xfrm>
            <a:off x="2754020" y="1926726"/>
            <a:ext cx="3867703" cy="3087475"/>
          </a:xfrm>
          <a:prstGeom prst="rect">
            <a:avLst/>
          </a:prstGeom>
        </p:spPr>
      </p:pic>
      <p:grpSp>
        <p:nvGrpSpPr>
          <p:cNvPr id="23" name="그룹 22"/>
          <p:cNvGrpSpPr/>
          <p:nvPr/>
        </p:nvGrpSpPr>
        <p:grpSpPr>
          <a:xfrm>
            <a:off x="361626" y="2021595"/>
            <a:ext cx="2846717" cy="679721"/>
            <a:chOff x="6192180" y="1381127"/>
            <a:chExt cx="2846717" cy="679721"/>
          </a:xfrm>
        </p:grpSpPr>
        <p:sp>
          <p:nvSpPr>
            <p:cNvPr id="8" name="TextBox 7"/>
            <p:cNvSpPr txBox="1"/>
            <p:nvPr/>
          </p:nvSpPr>
          <p:spPr>
            <a:xfrm>
              <a:off x="6374601" y="1520932"/>
              <a:ext cx="2664296" cy="389395"/>
            </a:xfrm>
            <a:prstGeom prst="rect">
              <a:avLst/>
            </a:prstGeom>
            <a:noFill/>
          </p:spPr>
          <p:txBody>
            <a:bodyPr wrap="square">
              <a:spAutoFit/>
            </a:bodyPr>
            <a:lstStyle/>
            <a:p>
              <a:pPr lvl="0">
                <a:defRPr lang="ko-KR" altLang="en-US"/>
              </a:pPr>
              <a:r>
                <a:rPr lang="en-US" altLang="ko-KR" sz="2000">
                  <a:solidFill>
                    <a:schemeClr val="tx1">
                      <a:lumMod val="85000"/>
                      <a:lumOff val="15000"/>
                    </a:schemeClr>
                  </a:solidFill>
                </a:rPr>
                <a:t>Temperature</a:t>
              </a:r>
              <a:endParaRPr lang="ko-KR" altLang="en-US" sz="2000"/>
            </a:p>
          </p:txBody>
        </p:sp>
        <p:pic>
          <p:nvPicPr>
            <p:cNvPr id="9" name="Picture 11"/>
            <p:cNvPicPr>
              <a:picLocks noChangeAspect="1" noChangeArrowheads="1"/>
            </p:cNvPicPr>
            <p:nvPr/>
          </p:nvPicPr>
          <p:blipFill rotWithShape="1">
            <a:blip r:embed="rId4"/>
            <a:srcRect/>
            <a:stretch>
              <a:fillRect/>
            </a:stretch>
          </p:blipFill>
          <p:spPr>
            <a:xfrm rot="16200000">
              <a:off x="7838958" y="1501793"/>
              <a:ext cx="601216" cy="438388"/>
            </a:xfrm>
            <a:prstGeom prst="rect">
              <a:avLst/>
            </a:prstGeom>
            <a:noFill/>
            <a:ln w="9525">
              <a:noFill/>
              <a:miter/>
            </a:ln>
          </p:spPr>
        </p:pic>
        <p:sp>
          <p:nvSpPr>
            <p:cNvPr id="22" name="모서리가 둥근 직사각형 21"/>
            <p:cNvSpPr/>
            <p:nvPr/>
          </p:nvSpPr>
          <p:spPr>
            <a:xfrm>
              <a:off x="6192180" y="1381127"/>
              <a:ext cx="2304256" cy="679721"/>
            </a:xfrm>
            <a:prstGeom prst="roundRect">
              <a:avLst>
                <a:gd name="adj" fmla="val 16667"/>
              </a:avLst>
            </a:prstGeom>
            <a:noFill/>
            <a:ln>
              <a:solidFill>
                <a:schemeClr val="accent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endParaRPr lang="ko-KR" altLang="en-US"/>
            </a:p>
          </p:txBody>
        </p:sp>
      </p:grpSp>
      <p:grpSp>
        <p:nvGrpSpPr>
          <p:cNvPr id="25" name="그룹 24"/>
          <p:cNvGrpSpPr/>
          <p:nvPr/>
        </p:nvGrpSpPr>
        <p:grpSpPr>
          <a:xfrm>
            <a:off x="364027" y="4190042"/>
            <a:ext cx="3024336" cy="679721"/>
            <a:chOff x="359532" y="3163002"/>
            <a:chExt cx="3024336" cy="679721"/>
          </a:xfrm>
        </p:grpSpPr>
        <p:pic>
          <p:nvPicPr>
            <p:cNvPr id="12" name="Picture 11"/>
            <p:cNvPicPr>
              <a:picLocks noChangeAspect="1" noChangeArrowheads="1"/>
            </p:cNvPicPr>
            <p:nvPr/>
          </p:nvPicPr>
          <p:blipFill rotWithShape="1">
            <a:blip r:embed="rId4"/>
            <a:srcRect/>
            <a:stretch>
              <a:fillRect/>
            </a:stretch>
          </p:blipFill>
          <p:spPr>
            <a:xfrm rot="16200000">
              <a:off x="2211531" y="3283668"/>
              <a:ext cx="601216" cy="438388"/>
            </a:xfrm>
            <a:prstGeom prst="rect">
              <a:avLst/>
            </a:prstGeom>
            <a:noFill/>
            <a:ln w="9525">
              <a:noFill/>
              <a:miter/>
            </a:ln>
          </p:spPr>
        </p:pic>
        <p:grpSp>
          <p:nvGrpSpPr>
            <p:cNvPr id="26" name="그룹 25"/>
            <p:cNvGrpSpPr/>
            <p:nvPr/>
          </p:nvGrpSpPr>
          <p:grpSpPr>
            <a:xfrm>
              <a:off x="359532" y="3163002"/>
              <a:ext cx="3024336" cy="679721"/>
              <a:chOff x="6192180" y="1381127"/>
              <a:chExt cx="2846717" cy="679721"/>
            </a:xfrm>
          </p:grpSpPr>
          <p:sp>
            <p:nvSpPr>
              <p:cNvPr id="27" name="TextBox 26"/>
              <p:cNvSpPr txBox="1"/>
              <p:nvPr/>
            </p:nvSpPr>
            <p:spPr>
              <a:xfrm>
                <a:off x="6374601" y="1520932"/>
                <a:ext cx="2664296" cy="400110"/>
              </a:xfrm>
              <a:prstGeom prst="rect">
                <a:avLst/>
              </a:prstGeom>
              <a:noFill/>
            </p:spPr>
            <p:txBody>
              <a:bodyPr wrap="square">
                <a:spAutoFit/>
              </a:bodyPr>
              <a:lstStyle/>
              <a:p>
                <a:pPr lvl="0">
                  <a:defRPr lang="ko-KR" altLang="en-US"/>
                </a:pPr>
                <a:r>
                  <a:rPr lang="en-US" altLang="ko-KR" sz="2000">
                    <a:solidFill>
                      <a:schemeClr val="tx1">
                        <a:lumMod val="85000"/>
                        <a:lumOff val="15000"/>
                      </a:schemeClr>
                    </a:solidFill>
                  </a:rPr>
                  <a:t>Kinetic Energy</a:t>
                </a:r>
                <a:endParaRPr lang="ko-KR" altLang="en-US" sz="2000"/>
              </a:p>
            </p:txBody>
          </p:sp>
          <p:sp>
            <p:nvSpPr>
              <p:cNvPr id="29" name="모서리가 둥근 직사각형 28"/>
              <p:cNvSpPr/>
              <p:nvPr/>
            </p:nvSpPr>
            <p:spPr>
              <a:xfrm>
                <a:off x="6192180" y="1381127"/>
                <a:ext cx="2304256" cy="679721"/>
              </a:xfrm>
              <a:prstGeom prst="roundRect">
                <a:avLst>
                  <a:gd name="adj" fmla="val 16667"/>
                </a:avLst>
              </a:prstGeom>
              <a:noFill/>
              <a:ln>
                <a:solidFill>
                  <a:schemeClr val="accent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endParaRPr lang="ko-KR" altLang="en-US"/>
              </a:p>
            </p:txBody>
          </p:sp>
        </p:grpSp>
      </p:grpSp>
      <p:grpSp>
        <p:nvGrpSpPr>
          <p:cNvPr id="30" name="그룹 29"/>
          <p:cNvGrpSpPr/>
          <p:nvPr/>
        </p:nvGrpSpPr>
        <p:grpSpPr>
          <a:xfrm>
            <a:off x="3584479" y="5590075"/>
            <a:ext cx="2479098" cy="679721"/>
            <a:chOff x="2078636" y="5464627"/>
            <a:chExt cx="2479098" cy="679721"/>
          </a:xfrm>
        </p:grpSpPr>
        <p:sp>
          <p:nvSpPr>
            <p:cNvPr id="13" name="TextBox 12"/>
            <p:cNvSpPr txBox="1"/>
            <p:nvPr/>
          </p:nvSpPr>
          <p:spPr>
            <a:xfrm>
              <a:off x="2541510" y="5622240"/>
              <a:ext cx="2016224" cy="400110"/>
            </a:xfrm>
            <a:prstGeom prst="rect">
              <a:avLst/>
            </a:prstGeom>
            <a:noFill/>
          </p:spPr>
          <p:txBody>
            <a:bodyPr wrap="square">
              <a:spAutoFit/>
            </a:bodyPr>
            <a:lstStyle/>
            <a:p>
              <a:pPr lvl="0">
                <a:defRPr lang="ko-KR" altLang="en-US"/>
              </a:pPr>
              <a:r>
                <a:rPr lang="en-US" altLang="ko-KR" sz="2000"/>
                <a:t>Speed</a:t>
              </a:r>
              <a:endParaRPr lang="ko-KR" altLang="en-US" sz="2000"/>
            </a:p>
          </p:txBody>
        </p:sp>
        <p:pic>
          <p:nvPicPr>
            <p:cNvPr id="33" name="Picture 11"/>
            <p:cNvPicPr>
              <a:picLocks noChangeAspect="1" noChangeArrowheads="1"/>
            </p:cNvPicPr>
            <p:nvPr/>
          </p:nvPicPr>
          <p:blipFill rotWithShape="1">
            <a:blip r:embed="rId4"/>
            <a:srcRect/>
            <a:stretch>
              <a:fillRect/>
            </a:stretch>
          </p:blipFill>
          <p:spPr>
            <a:xfrm rot="16200000">
              <a:off x="3468208" y="5603101"/>
              <a:ext cx="601216" cy="438388"/>
            </a:xfrm>
            <a:prstGeom prst="rect">
              <a:avLst/>
            </a:prstGeom>
            <a:noFill/>
            <a:ln w="9525">
              <a:noFill/>
              <a:miter/>
            </a:ln>
          </p:spPr>
        </p:pic>
        <p:sp>
          <p:nvSpPr>
            <p:cNvPr id="34" name="모서리가 둥근 직사각형 33"/>
            <p:cNvSpPr/>
            <p:nvPr/>
          </p:nvSpPr>
          <p:spPr>
            <a:xfrm>
              <a:off x="2078636" y="5464627"/>
              <a:ext cx="2304256" cy="679721"/>
            </a:xfrm>
            <a:prstGeom prst="roundRect">
              <a:avLst>
                <a:gd name="adj" fmla="val 16667"/>
              </a:avLst>
            </a:prstGeom>
            <a:noFill/>
            <a:ln>
              <a:solidFill>
                <a:schemeClr val="accent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endParaRPr lang="ko-KR" altLang="en-US"/>
            </a:p>
          </p:txBody>
        </p:sp>
      </p:grpSp>
      <p:grpSp>
        <p:nvGrpSpPr>
          <p:cNvPr id="2048" name="그룹 2047"/>
          <p:cNvGrpSpPr/>
          <p:nvPr/>
        </p:nvGrpSpPr>
        <p:grpSpPr>
          <a:xfrm>
            <a:off x="6621723" y="4190042"/>
            <a:ext cx="3213691" cy="679721"/>
            <a:chOff x="6621723" y="3842723"/>
            <a:chExt cx="3213691" cy="679721"/>
          </a:xfrm>
        </p:grpSpPr>
        <p:sp>
          <p:nvSpPr>
            <p:cNvPr id="14" name="TextBox 13"/>
            <p:cNvSpPr txBox="1"/>
            <p:nvPr/>
          </p:nvSpPr>
          <p:spPr>
            <a:xfrm>
              <a:off x="6703066" y="3989987"/>
              <a:ext cx="3132348" cy="400110"/>
            </a:xfrm>
            <a:prstGeom prst="rect">
              <a:avLst/>
            </a:prstGeom>
            <a:noFill/>
          </p:spPr>
          <p:txBody>
            <a:bodyPr wrap="square">
              <a:spAutoFit/>
            </a:bodyPr>
            <a:lstStyle/>
            <a:p>
              <a:pPr lvl="0">
                <a:defRPr lang="ko-KR" altLang="en-US"/>
              </a:pPr>
              <a:r>
                <a:rPr lang="en-US" altLang="ko-KR" sz="2000">
                  <a:solidFill>
                    <a:schemeClr val="tx1">
                      <a:lumMod val="85000"/>
                      <a:lumOff val="15000"/>
                    </a:schemeClr>
                  </a:solidFill>
                </a:rPr>
                <a:t>Condensation</a:t>
              </a:r>
              <a:endParaRPr lang="ko-KR" altLang="en-US" sz="2000"/>
            </a:p>
          </p:txBody>
        </p:sp>
        <p:pic>
          <p:nvPicPr>
            <p:cNvPr id="15" name="Picture 11"/>
            <p:cNvPicPr>
              <a:picLocks noChangeAspect="1" noChangeArrowheads="1"/>
            </p:cNvPicPr>
            <p:nvPr/>
          </p:nvPicPr>
          <p:blipFill rotWithShape="1">
            <a:blip r:embed="rId4"/>
            <a:srcRect/>
            <a:stretch>
              <a:fillRect/>
            </a:stretch>
          </p:blipFill>
          <p:spPr>
            <a:xfrm rot="5400000">
              <a:off x="8338693" y="3963389"/>
              <a:ext cx="601216" cy="438388"/>
            </a:xfrm>
            <a:prstGeom prst="rect">
              <a:avLst/>
            </a:prstGeom>
            <a:noFill/>
            <a:ln w="9525">
              <a:noFill/>
              <a:miter/>
            </a:ln>
          </p:spPr>
        </p:pic>
        <p:sp>
          <p:nvSpPr>
            <p:cNvPr id="35" name="모서리가 둥근 직사각형 34"/>
            <p:cNvSpPr/>
            <p:nvPr/>
          </p:nvSpPr>
          <p:spPr>
            <a:xfrm>
              <a:off x="6621723" y="3842723"/>
              <a:ext cx="2304256" cy="679721"/>
            </a:xfrm>
            <a:prstGeom prst="roundRect">
              <a:avLst>
                <a:gd name="adj" fmla="val 16667"/>
              </a:avLst>
            </a:prstGeom>
            <a:noFill/>
            <a:ln>
              <a:solidFill>
                <a:schemeClr val="accent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endParaRPr lang="ko-KR" altLang="en-US"/>
            </a:p>
          </p:txBody>
        </p:sp>
      </p:grpSp>
      <p:grpSp>
        <p:nvGrpSpPr>
          <p:cNvPr id="2049" name="그룹 2048"/>
          <p:cNvGrpSpPr/>
          <p:nvPr/>
        </p:nvGrpSpPr>
        <p:grpSpPr>
          <a:xfrm>
            <a:off x="6740128" y="2060846"/>
            <a:ext cx="3058224" cy="679721"/>
            <a:chOff x="4913649" y="5030919"/>
            <a:chExt cx="3058224" cy="679721"/>
          </a:xfrm>
        </p:grpSpPr>
        <p:grpSp>
          <p:nvGrpSpPr>
            <p:cNvPr id="19" name="그룹 18"/>
            <p:cNvGrpSpPr/>
            <p:nvPr/>
          </p:nvGrpSpPr>
          <p:grpSpPr>
            <a:xfrm>
              <a:off x="5271573" y="5109424"/>
              <a:ext cx="2700300" cy="601216"/>
              <a:chOff x="4983541" y="5109424"/>
              <a:chExt cx="2700300" cy="601216"/>
            </a:xfrm>
          </p:grpSpPr>
          <p:sp>
            <p:nvSpPr>
              <p:cNvPr id="16" name="TextBox 15"/>
              <p:cNvSpPr txBox="1"/>
              <p:nvPr/>
            </p:nvSpPr>
            <p:spPr>
              <a:xfrm>
                <a:off x="4983541" y="5170724"/>
                <a:ext cx="2700300" cy="388244"/>
              </a:xfrm>
              <a:prstGeom prst="rect">
                <a:avLst/>
              </a:prstGeom>
              <a:noFill/>
            </p:spPr>
            <p:txBody>
              <a:bodyPr wrap="square">
                <a:spAutoFit/>
              </a:bodyPr>
              <a:lstStyle/>
              <a:p>
                <a:pPr lvl="0">
                  <a:defRPr lang="ko-KR" altLang="en-US"/>
                </a:pPr>
                <a:r>
                  <a:rPr lang="en-US" altLang="ko-KR" sz="2000">
                    <a:solidFill>
                      <a:schemeClr val="tx1">
                        <a:lumMod val="85000"/>
                        <a:lumOff val="15000"/>
                      </a:schemeClr>
                    </a:solidFill>
                  </a:rPr>
                  <a:t>Humidity</a:t>
                </a:r>
                <a:endParaRPr lang="ko-KR" altLang="en-US" sz="2000"/>
              </a:p>
            </p:txBody>
          </p:sp>
          <p:pic>
            <p:nvPicPr>
              <p:cNvPr id="17" name="Picture 11"/>
              <p:cNvPicPr>
                <a:picLocks noChangeAspect="1" noChangeArrowheads="1"/>
              </p:cNvPicPr>
              <p:nvPr/>
            </p:nvPicPr>
            <p:blipFill rotWithShape="1">
              <a:blip r:embed="rId4"/>
              <a:srcRect/>
              <a:stretch>
                <a:fillRect/>
              </a:stretch>
            </p:blipFill>
            <p:spPr>
              <a:xfrm rot="16200000">
                <a:off x="6114426" y="5190838"/>
                <a:ext cx="601216" cy="438388"/>
              </a:xfrm>
              <a:prstGeom prst="rect">
                <a:avLst/>
              </a:prstGeom>
              <a:noFill/>
              <a:ln w="9525">
                <a:noFill/>
                <a:miter/>
              </a:ln>
            </p:spPr>
          </p:pic>
        </p:grpSp>
        <p:sp>
          <p:nvSpPr>
            <p:cNvPr id="36" name="모서리가 둥근 직사각형 35"/>
            <p:cNvSpPr/>
            <p:nvPr/>
          </p:nvSpPr>
          <p:spPr>
            <a:xfrm>
              <a:off x="4913649" y="5030919"/>
              <a:ext cx="2304256" cy="679721"/>
            </a:xfrm>
            <a:prstGeom prst="roundRect">
              <a:avLst>
                <a:gd name="adj" fmla="val 16667"/>
              </a:avLst>
            </a:prstGeom>
            <a:noFill/>
            <a:ln>
              <a:solidFill>
                <a:schemeClr val="accent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endParaRPr lang="ko-KR" altLang="en-US"/>
            </a:p>
          </p:txBody>
        </p:sp>
      </p:grpSp>
      <p:sp>
        <p:nvSpPr>
          <p:cNvPr id="2054" name="아래쪽 화살표 2053"/>
          <p:cNvSpPr/>
          <p:nvPr/>
        </p:nvSpPr>
        <p:spPr>
          <a:xfrm>
            <a:off x="1386000" y="2984409"/>
            <a:ext cx="362441" cy="97210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55" name="위로 굽은 화살표 2054"/>
          <p:cNvSpPr/>
          <p:nvPr/>
        </p:nvSpPr>
        <p:spPr>
          <a:xfrm rot="5400000">
            <a:off x="1679361" y="5069345"/>
            <a:ext cx="928592" cy="1472310"/>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5" name="위로 굽은 화살표 44"/>
          <p:cNvSpPr/>
          <p:nvPr/>
        </p:nvSpPr>
        <p:spPr>
          <a:xfrm>
            <a:off x="6468480" y="5200362"/>
            <a:ext cx="1415338" cy="873076"/>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56" name="위쪽 화살표 2055"/>
          <p:cNvSpPr/>
          <p:nvPr/>
        </p:nvSpPr>
        <p:spPr>
          <a:xfrm>
            <a:off x="7592578" y="2992083"/>
            <a:ext cx="362545" cy="972108"/>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0" y="2636912"/>
            <a:ext cx="5796136"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916832"/>
            <a:ext cx="5796136" cy="643488"/>
          </a:xfrm>
          <a:prstGeom prst="rect">
            <a:avLst/>
          </a:prstGeom>
          <a:noFill/>
        </p:spPr>
        <p:txBody>
          <a:bodyPr wrap="square">
            <a:spAutoFit/>
          </a:bodyPr>
          <a:lstStyle/>
          <a:p>
            <a:pPr algn="r">
              <a:defRPr lang="ko-KR" altLang="en-US"/>
            </a:pPr>
            <a:r>
              <a:rPr lang="en-US" altLang="ko-KR" sz="3200" b="1">
                <a:solidFill>
                  <a:schemeClr val="bg1">
                    <a:lumMod val="50000"/>
                  </a:schemeClr>
                </a:solidFill>
              </a:rPr>
              <a:t> </a:t>
            </a:r>
            <a:r>
              <a:rPr lang="en-US" altLang="ko-KR" sz="3600" b="1">
                <a:solidFill>
                  <a:schemeClr val="bg1">
                    <a:lumMod val="50000"/>
                  </a:schemeClr>
                </a:solidFill>
              </a:rPr>
              <a:t>Lapse Rate Feedback</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7" name="직사각형 6"/>
          <p:cNvSpPr/>
          <p:nvPr/>
        </p:nvSpPr>
        <p:spPr>
          <a:xfrm>
            <a:off x="0" y="0"/>
            <a:ext cx="9707880" cy="19141440"/>
          </a:xfrm>
          <a:prstGeom prst="rect">
            <a:avLst/>
          </a:prstGeom>
          <a:noFill/>
          <a:ln>
            <a:noFill/>
          </a:ln>
        </p:spPr>
        <p:txBody>
          <a:bodyPr wrap="square">
            <a:spAutoFit/>
          </a:bodyPr>
          <a:lstStyle/>
          <a:p>
            <a:pPr>
              <a:defRPr lang="ko-KR" altLang="en-US"/>
            </a:pPr>
            <a:endParaRPr lang="ko-KR" altLang="en-US"/>
          </a:p>
        </p:txBody>
      </p:sp>
      <p:pic>
        <p:nvPicPr>
          <p:cNvPr id="12" name="그림 11"/>
          <p:cNvPicPr/>
          <p:nvPr/>
        </p:nvPicPr>
        <p:blipFill rotWithShape="1">
          <a:blip r:embed="rId3"/>
          <a:stretch>
            <a:fillRect/>
          </a:stretch>
        </p:blipFill>
        <p:spPr>
          <a:xfrm>
            <a:off x="4428492" y="764703"/>
            <a:ext cx="4463988" cy="5940660"/>
          </a:xfrm>
          <a:prstGeom prst="rect">
            <a:avLst/>
          </a:prstGeom>
        </p:spPr>
      </p:pic>
      <p:sp>
        <p:nvSpPr>
          <p:cNvPr id="13" name="직사각형 12"/>
          <p:cNvSpPr/>
          <p:nvPr/>
        </p:nvSpPr>
        <p:spPr>
          <a:xfrm>
            <a:off x="4355976" y="5805264"/>
            <a:ext cx="4608512" cy="756084"/>
          </a:xfrm>
          <a:prstGeom prst="rect">
            <a:avLst/>
          </a:prstGeom>
          <a:noFill/>
          <a:ln w="38100">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pic>
        <p:nvPicPr>
          <p:cNvPr id="15" name="그림 14"/>
          <p:cNvPicPr>
            <a:picLocks noChangeAspect="1"/>
          </p:cNvPicPr>
          <p:nvPr/>
        </p:nvPicPr>
        <p:blipFill rotWithShape="1">
          <a:blip r:embed="rId4"/>
          <a:stretch>
            <a:fillRect/>
          </a:stretch>
        </p:blipFill>
        <p:spPr>
          <a:xfrm>
            <a:off x="395536" y="1448779"/>
            <a:ext cx="3314700" cy="5112568"/>
          </a:xfrm>
          <a:prstGeom prst="rect">
            <a:avLst/>
          </a:prstGeom>
        </p:spPr>
      </p:pic>
      <p:sp>
        <p:nvSpPr>
          <p:cNvPr id="14" name="오른쪽 화살표 13"/>
          <p:cNvSpPr/>
          <p:nvPr/>
        </p:nvSpPr>
        <p:spPr>
          <a:xfrm>
            <a:off x="3059832" y="3681028"/>
            <a:ext cx="1116124" cy="1224136"/>
          </a:xfrm>
          <a:prstGeom prst="rightArrow">
            <a:avLst>
              <a:gd name="adj1" fmla="val 50000"/>
              <a:gd name="adj2" fmla="val 50000"/>
            </a:avLst>
          </a:prstGeom>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lang="ko-KR" altLang="en-US"/>
            </a:pPr>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8" name="TextBox 7"/>
          <p:cNvSpPr txBox="1"/>
          <p:nvPr/>
        </p:nvSpPr>
        <p:spPr>
          <a:xfrm>
            <a:off x="3779912" y="4316062"/>
            <a:ext cx="5292080" cy="1453198"/>
          </a:xfrm>
          <a:prstGeom prst="rect">
            <a:avLst/>
          </a:prstGeom>
        </p:spPr>
        <p:txBody>
          <a:bodyPr wrap="square">
            <a:spAutoFit/>
          </a:bodyPr>
          <a:lstStyle/>
          <a:p>
            <a:pPr lvl="0">
              <a:lnSpc>
                <a:spcPct val="175000"/>
              </a:lnSpc>
              <a:buFont typeface="Wingdings"/>
              <a:buChar char="Ø"/>
              <a:defRPr lang="ko-KR" altLang="en-US"/>
            </a:pPr>
            <a:r>
              <a:rPr lang="en-US" altLang="ko-KR" sz="1700"/>
              <a:t>  the rate of temperature decreases with altitude</a:t>
            </a:r>
          </a:p>
          <a:p>
            <a:pPr lvl="0">
              <a:lnSpc>
                <a:spcPct val="175000"/>
              </a:lnSpc>
              <a:buFont typeface="Wingdings"/>
              <a:buChar char="Ø"/>
              <a:defRPr lang="ko-KR" altLang="en-US"/>
            </a:pPr>
            <a:r>
              <a:rPr lang="en-US" altLang="ko-KR" sz="1700"/>
              <a:t>  the rate of 6.5℃/km </a:t>
            </a:r>
          </a:p>
          <a:p>
            <a:pPr lvl="0">
              <a:lnSpc>
                <a:spcPct val="175000"/>
              </a:lnSpc>
              <a:buFont typeface="Wingdings"/>
              <a:buChar char="Ø"/>
              <a:defRPr lang="ko-KR" altLang="en-US"/>
            </a:pPr>
            <a:r>
              <a:rPr lang="en-US" altLang="ko-KR" sz="1700"/>
              <a:t>  affects on the greenhouse effect</a:t>
            </a:r>
          </a:p>
        </p:txBody>
      </p:sp>
      <p:grpSp>
        <p:nvGrpSpPr>
          <p:cNvPr id="19" name="그룹 18"/>
          <p:cNvGrpSpPr/>
          <p:nvPr/>
        </p:nvGrpSpPr>
        <p:grpSpPr>
          <a:xfrm>
            <a:off x="251520" y="1916832"/>
            <a:ext cx="3456383" cy="4139632"/>
            <a:chOff x="1080475" y="3407568"/>
            <a:chExt cx="3456383" cy="3007174"/>
          </a:xfrm>
        </p:grpSpPr>
        <p:cxnSp>
          <p:nvCxnSpPr>
            <p:cNvPr id="11" name="직선 연결선 10"/>
            <p:cNvCxnSpPr/>
            <p:nvPr/>
          </p:nvCxnSpPr>
          <p:spPr>
            <a:xfrm rot="16200000" flipH="1">
              <a:off x="1495980" y="4160357"/>
              <a:ext cx="2412268" cy="1516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1192268" y="6124897"/>
              <a:ext cx="3307724" cy="37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1192267" y="3712629"/>
              <a:ext cx="3344591"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51619" y="3407565"/>
              <a:ext cx="1584176" cy="287552"/>
            </a:xfrm>
            <a:prstGeom prst="rect">
              <a:avLst/>
            </a:prstGeom>
          </p:spPr>
          <p:txBody>
            <a:bodyPr wrap="square">
              <a:spAutoFit/>
            </a:bodyPr>
            <a:lstStyle/>
            <a:p>
              <a:pPr>
                <a:defRPr lang="ko-KR" altLang="en-US"/>
              </a:pPr>
              <a:r>
                <a:rPr lang="en-US" altLang="ko-KR" sz="2000" b="1"/>
                <a:t>tropopause</a:t>
              </a:r>
            </a:p>
          </p:txBody>
        </p:sp>
        <p:sp>
          <p:nvSpPr>
            <p:cNvPr id="13" name="TextBox 12"/>
            <p:cNvSpPr txBox="1"/>
            <p:nvPr/>
          </p:nvSpPr>
          <p:spPr>
            <a:xfrm>
              <a:off x="1115607" y="6129104"/>
              <a:ext cx="1116124" cy="285637"/>
            </a:xfrm>
            <a:prstGeom prst="rect">
              <a:avLst/>
            </a:prstGeom>
          </p:spPr>
          <p:txBody>
            <a:bodyPr wrap="square">
              <a:spAutoFit/>
            </a:bodyPr>
            <a:lstStyle/>
            <a:p>
              <a:pPr>
                <a:defRPr lang="ko-KR" altLang="en-US"/>
              </a:pPr>
              <a:r>
                <a:rPr lang="en-US" altLang="ko-KR" sz="2000" b="1"/>
                <a:t>surface</a:t>
              </a:r>
            </a:p>
          </p:txBody>
        </p:sp>
        <p:sp>
          <p:nvSpPr>
            <p:cNvPr id="15" name="오른쪽 화살표 14"/>
            <p:cNvSpPr/>
            <p:nvPr/>
          </p:nvSpPr>
          <p:spPr>
            <a:xfrm rot="14632239">
              <a:off x="2639183" y="4535117"/>
              <a:ext cx="828092" cy="468052"/>
            </a:xfrm>
            <a:prstGeom prst="righ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anchor="ctr"/>
            <a:lstStyle/>
            <a:p>
              <a:pPr algn="ctr">
                <a:defRPr lang="ko-KR" altLang="en-US"/>
              </a:pPr>
              <a:endParaRPr lang="en-US" altLang="ko-KR"/>
            </a:p>
          </p:txBody>
        </p:sp>
        <p:sp>
          <p:nvSpPr>
            <p:cNvPr id="16" name="TextBox 15"/>
            <p:cNvSpPr txBox="1"/>
            <p:nvPr/>
          </p:nvSpPr>
          <p:spPr>
            <a:xfrm>
              <a:off x="2484631" y="3903883"/>
              <a:ext cx="1800200" cy="467097"/>
            </a:xfrm>
            <a:prstGeom prst="rect">
              <a:avLst/>
            </a:prstGeom>
          </p:spPr>
          <p:txBody>
            <a:bodyPr wrap="square">
              <a:spAutoFit/>
            </a:bodyPr>
            <a:lstStyle/>
            <a:p>
              <a:pPr algn="ctr">
                <a:defRPr lang="ko-KR" altLang="en-US"/>
              </a:pPr>
              <a:r>
                <a:rPr lang="en-US" altLang="ko-KR" b="1">
                  <a:solidFill>
                    <a:schemeClr val="accent2"/>
                  </a:solidFill>
                </a:rPr>
                <a:t>Temperature decreasing</a:t>
              </a:r>
            </a:p>
          </p:txBody>
        </p:sp>
        <p:sp>
          <p:nvSpPr>
            <p:cNvPr id="17" name="오른쪽 화살표 16"/>
            <p:cNvSpPr/>
            <p:nvPr/>
          </p:nvSpPr>
          <p:spPr>
            <a:xfrm rot="16200000">
              <a:off x="1188492" y="4406450"/>
              <a:ext cx="828092" cy="468052"/>
            </a:xfrm>
            <a:prstGeom prst="rightArrow">
              <a:avLst>
                <a:gd name="adj1" fmla="val 50000"/>
                <a:gd name="adj2" fmla="val 50000"/>
              </a:avLst>
            </a:prstGeom>
          </p:spPr>
          <p:style>
            <a:lnRef idx="0">
              <a:schemeClr val="accent1"/>
            </a:lnRef>
            <a:fillRef idx="3">
              <a:schemeClr val="accent1"/>
            </a:fillRef>
            <a:effectRef idx="3">
              <a:schemeClr val="accent1"/>
            </a:effectRef>
            <a:fontRef idx="minor">
              <a:schemeClr val="lt1"/>
            </a:fontRef>
          </p:style>
          <p:txBody>
            <a:bodyPr anchor="ctr"/>
            <a:lstStyle/>
            <a:p>
              <a:pPr algn="ctr">
                <a:defRPr lang="ko-KR" altLang="en-US"/>
              </a:pPr>
              <a:endParaRPr lang="en-US" altLang="ko-KR"/>
            </a:p>
          </p:txBody>
        </p:sp>
        <p:sp>
          <p:nvSpPr>
            <p:cNvPr id="18" name="TextBox 17"/>
            <p:cNvSpPr txBox="1"/>
            <p:nvPr/>
          </p:nvSpPr>
          <p:spPr>
            <a:xfrm>
              <a:off x="1080475" y="5131091"/>
              <a:ext cx="1368151" cy="466833"/>
            </a:xfrm>
            <a:prstGeom prst="rect">
              <a:avLst/>
            </a:prstGeom>
          </p:spPr>
          <p:txBody>
            <a:bodyPr wrap="square">
              <a:spAutoFit/>
            </a:bodyPr>
            <a:lstStyle/>
            <a:p>
              <a:pPr algn="ctr">
                <a:defRPr lang="ko-KR" altLang="en-US"/>
              </a:pPr>
              <a:r>
                <a:rPr lang="en-US" altLang="ko-KR" b="1">
                  <a:solidFill>
                    <a:schemeClr val="accent1"/>
                  </a:solidFill>
                </a:rPr>
                <a:t>Height</a:t>
              </a:r>
            </a:p>
            <a:p>
              <a:pPr algn="ctr">
                <a:defRPr lang="ko-KR" altLang="en-US"/>
              </a:pPr>
              <a:r>
                <a:rPr lang="en-US" altLang="ko-KR" b="1">
                  <a:solidFill>
                    <a:schemeClr val="accent1"/>
                  </a:solidFill>
                </a:rPr>
                <a:t>increasing</a:t>
              </a:r>
            </a:p>
          </p:txBody>
        </p:sp>
      </p:grpSp>
      <p:sp>
        <p:nvSpPr>
          <p:cNvPr id="21" name="TextBox 20"/>
          <p:cNvSpPr txBox="1"/>
          <p:nvPr/>
        </p:nvSpPr>
        <p:spPr>
          <a:xfrm>
            <a:off x="3887924" y="2183648"/>
            <a:ext cx="4968552" cy="872274"/>
          </a:xfrm>
          <a:prstGeom prst="rect">
            <a:avLst/>
          </a:prstGeom>
        </p:spPr>
        <p:txBody>
          <a:bodyPr wrap="square">
            <a:spAutoFit/>
          </a:bodyPr>
          <a:lstStyle/>
          <a:p>
            <a:pPr>
              <a:buFont typeface="Wingdings"/>
              <a:buChar char="Ø"/>
              <a:defRPr lang="ko-KR" altLang="en-US"/>
            </a:pPr>
            <a:r>
              <a:rPr lang="en-US" altLang="ko-KR" sz="1700"/>
              <a:t>  contains 80% of the mass of the atmosphere</a:t>
            </a:r>
          </a:p>
          <a:p>
            <a:pPr>
              <a:buFont typeface="Wingdings"/>
              <a:buChar char="Ø"/>
              <a:defRPr lang="ko-KR" altLang="en-US"/>
            </a:pPr>
            <a:endParaRPr lang="en-US" altLang="ko-KR" sz="1700"/>
          </a:p>
          <a:p>
            <a:pPr>
              <a:buFont typeface="Wingdings"/>
              <a:buChar char="Ø"/>
              <a:defRPr lang="ko-KR" altLang="en-US"/>
            </a:pPr>
            <a:r>
              <a:rPr lang="en-US" altLang="ko-KR" sz="1700"/>
              <a:t>  heated by transfer of energy from surface</a:t>
            </a:r>
          </a:p>
        </p:txBody>
      </p:sp>
      <p:sp>
        <p:nvSpPr>
          <p:cNvPr id="22" name="TextBox 21"/>
          <p:cNvSpPr txBox="1"/>
          <p:nvPr/>
        </p:nvSpPr>
        <p:spPr>
          <a:xfrm>
            <a:off x="3995936" y="3523974"/>
            <a:ext cx="4716524" cy="472434"/>
          </a:xfrm>
          <a:prstGeom prst="rect">
            <a:avLst/>
          </a:prstGeom>
        </p:spPr>
        <p:txBody>
          <a:bodyPr wrap="square">
            <a:spAutoFit/>
          </a:bodyPr>
          <a:lstStyle/>
          <a:p>
            <a:pPr>
              <a:defRPr lang="ko-KR" altLang="en-US"/>
            </a:pPr>
            <a:r>
              <a:rPr lang="en-US" altLang="ko-KR" sz="2500" b="1">
                <a:solidFill>
                  <a:srgbClr val="1B1760"/>
                </a:solidFill>
                <a:effectLst>
                  <a:reflection blurRad="6350" stA="50000" endA="300" dir="5400000" sy="-100000" algn="bl" rotWithShape="0"/>
                </a:effectLst>
              </a:rPr>
              <a:t>What is a lapse rate?</a:t>
            </a:r>
          </a:p>
        </p:txBody>
      </p:sp>
      <p:pic>
        <p:nvPicPr>
          <p:cNvPr id="1026" name="Picture 2"/>
          <p:cNvPicPr>
            <a:picLocks noChangeAspect="1" noChangeArrowheads="1"/>
          </p:cNvPicPr>
          <p:nvPr/>
        </p:nvPicPr>
        <p:blipFill rotWithShape="1">
          <a:blip r:embed="rId3"/>
          <a:srcRect/>
          <a:stretch>
            <a:fillRect/>
          </a:stretch>
        </p:blipFill>
        <p:spPr>
          <a:xfrm>
            <a:off x="2663788" y="4792781"/>
            <a:ext cx="938263" cy="795603"/>
          </a:xfrm>
          <a:prstGeom prst="rect">
            <a:avLst/>
          </a:prstGeom>
          <a:noFill/>
          <a:ln>
            <a:noFill/>
          </a:ln>
          <a:effectLst/>
        </p:spPr>
      </p:pic>
      <p:pic>
        <p:nvPicPr>
          <p:cNvPr id="1027" name="Picture 3"/>
          <p:cNvPicPr>
            <a:picLocks noChangeAspect="1" noChangeArrowheads="1"/>
          </p:cNvPicPr>
          <p:nvPr/>
        </p:nvPicPr>
        <p:blipFill rotWithShape="1">
          <a:blip r:embed="rId4"/>
          <a:srcRect/>
          <a:stretch>
            <a:fillRect/>
          </a:stretch>
        </p:blipFill>
        <p:spPr>
          <a:xfrm>
            <a:off x="2015716" y="1433612"/>
            <a:ext cx="846039" cy="735248"/>
          </a:xfrm>
          <a:prstGeom prst="rect">
            <a:avLst/>
          </a:prstGeom>
          <a:noFill/>
          <a:ln>
            <a:noFill/>
          </a:ln>
          <a:effectLst/>
        </p:spPr>
      </p:pic>
      <p:pic>
        <p:nvPicPr>
          <p:cNvPr id="1028" name="Picture 4"/>
          <p:cNvPicPr>
            <a:picLocks noChangeAspect="1" noChangeArrowheads="1"/>
          </p:cNvPicPr>
          <p:nvPr/>
        </p:nvPicPr>
        <p:blipFill rotWithShape="1">
          <a:blip r:embed="rId5"/>
          <a:srcRect/>
          <a:stretch>
            <a:fillRect/>
          </a:stretch>
        </p:blipFill>
        <p:spPr>
          <a:xfrm>
            <a:off x="522303" y="5226434"/>
            <a:ext cx="419100" cy="361950"/>
          </a:xfrm>
          <a:prstGeom prst="rect">
            <a:avLst/>
          </a:prstGeom>
          <a:noFill/>
          <a:ln>
            <a:noFill/>
          </a:ln>
          <a:effectLst/>
        </p:spPr>
      </p:pic>
      <p:pic>
        <p:nvPicPr>
          <p:cNvPr id="1029" name="Picture 5"/>
          <p:cNvPicPr>
            <a:picLocks noChangeAspect="1" noChangeArrowheads="1"/>
          </p:cNvPicPr>
          <p:nvPr/>
        </p:nvPicPr>
        <p:blipFill rotWithShape="1">
          <a:blip r:embed="rId5"/>
          <a:srcRect/>
          <a:stretch>
            <a:fillRect/>
          </a:stretch>
        </p:blipFill>
        <p:spPr>
          <a:xfrm>
            <a:off x="1114752" y="5226434"/>
            <a:ext cx="419100" cy="361950"/>
          </a:xfrm>
          <a:prstGeom prst="rect">
            <a:avLst/>
          </a:prstGeom>
          <a:noFill/>
          <a:ln>
            <a:noFill/>
          </a:ln>
          <a:effectLst/>
        </p:spPr>
      </p:pic>
      <p:pic>
        <p:nvPicPr>
          <p:cNvPr id="1030" name="Picture 6"/>
          <p:cNvPicPr>
            <a:picLocks noChangeAspect="1" noChangeArrowheads="1"/>
          </p:cNvPicPr>
          <p:nvPr/>
        </p:nvPicPr>
        <p:blipFill rotWithShape="1">
          <a:blip r:embed="rId5"/>
          <a:srcRect/>
          <a:stretch>
            <a:fillRect/>
          </a:stretch>
        </p:blipFill>
        <p:spPr>
          <a:xfrm>
            <a:off x="1763150" y="5226434"/>
            <a:ext cx="419100" cy="361950"/>
          </a:xfrm>
          <a:prstGeom prst="rect">
            <a:avLst/>
          </a:prstGeom>
          <a:noFill/>
          <a:ln>
            <a:noFill/>
          </a:ln>
          <a:effectLst/>
        </p:spPr>
      </p:pic>
      <p:sp>
        <p:nvSpPr>
          <p:cNvPr id="1032" name="모서리가 둥근 직사각형 1031"/>
          <p:cNvSpPr/>
          <p:nvPr/>
        </p:nvSpPr>
        <p:spPr>
          <a:xfrm>
            <a:off x="4067944" y="4534026"/>
            <a:ext cx="4860540" cy="360040"/>
          </a:xfrm>
          <a:prstGeom prst="roundRect">
            <a:avLst>
              <a:gd name="adj" fmla="val 16667"/>
            </a:avLst>
          </a:prstGeom>
          <a:noFill/>
          <a:ln w="38100">
            <a:solidFill>
              <a:srgbClr val="FF0000"/>
            </a:solidFill>
            <a:prstDash val="sysDash"/>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buFont typeface="Wingdings"/>
              <a:buChar char="Ø"/>
              <a:defRPr lang="ko-KR" altLang="en-US"/>
            </a:pPr>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grpId="0" nodeType="clickEffect">
                                  <p:stCondLst>
                                    <p:cond delay="0"/>
                                  </p:stCondLst>
                                  <p:iterate>
                                    <p:tmAbs val="indefinite"/>
                                  </p:iterate>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grpSp>
        <p:nvGrpSpPr>
          <p:cNvPr id="10" name="그룹 9"/>
          <p:cNvGrpSpPr/>
          <p:nvPr/>
        </p:nvGrpSpPr>
        <p:grpSpPr>
          <a:xfrm>
            <a:off x="107504" y="1628800"/>
            <a:ext cx="3780420" cy="5112568"/>
            <a:chOff x="107504" y="1160748"/>
            <a:chExt cx="4464496" cy="5337212"/>
          </a:xfrm>
        </p:grpSpPr>
        <p:pic>
          <p:nvPicPr>
            <p:cNvPr id="7" name="그림 6"/>
            <p:cNvPicPr/>
            <p:nvPr/>
          </p:nvPicPr>
          <p:blipFill rotWithShape="1">
            <a:blip r:embed="rId3"/>
            <a:srcRect r="3130"/>
            <a:stretch>
              <a:fillRect/>
            </a:stretch>
          </p:blipFill>
          <p:spPr>
            <a:xfrm>
              <a:off x="107504" y="1160748"/>
              <a:ext cx="4464496" cy="5337212"/>
            </a:xfrm>
            <a:prstGeom prst="rect">
              <a:avLst/>
            </a:prstGeom>
          </p:spPr>
        </p:pic>
        <p:cxnSp>
          <p:nvCxnSpPr>
            <p:cNvPr id="8" name="직선 연결선 7"/>
            <p:cNvCxnSpPr/>
            <p:nvPr/>
          </p:nvCxnSpPr>
          <p:spPr>
            <a:xfrm>
              <a:off x="1115615" y="4157701"/>
              <a:ext cx="2228112"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1" name="TextBox 9"/>
          <p:cNvSpPr txBox="1"/>
          <p:nvPr/>
        </p:nvSpPr>
        <p:spPr>
          <a:xfrm>
            <a:off x="3959932" y="1678958"/>
            <a:ext cx="4752528" cy="3367387"/>
          </a:xfrm>
          <a:prstGeom prst="rect">
            <a:avLst/>
          </a:prstGeom>
        </p:spPr>
        <p:txBody>
          <a:bodyPr wrap="square">
            <a:spAutoFit/>
          </a:bodyPr>
          <a:lstStyle/>
          <a:p>
            <a:pPr>
              <a:lnSpc>
                <a:spcPct val="125000"/>
              </a:lnSpc>
              <a:buFont typeface="Wingdings"/>
              <a:buChar char="Ø"/>
              <a:defRPr lang="ko-KR" altLang="en-US"/>
            </a:pPr>
            <a:r>
              <a:rPr lang="en-US" altLang="ko-KR" sz="1900" b="1"/>
              <a:t> Environmental lapse rate</a:t>
            </a:r>
          </a:p>
          <a:p>
            <a:pPr>
              <a:lnSpc>
                <a:spcPct val="125000"/>
              </a:lnSpc>
              <a:buFont typeface="Wingdings"/>
              <a:buChar char="v"/>
              <a:defRPr lang="ko-KR" altLang="en-US"/>
            </a:pPr>
            <a:endParaRPr lang="en-US" altLang="ko-KR" sz="500" b="1"/>
          </a:p>
          <a:p>
            <a:pPr>
              <a:lnSpc>
                <a:spcPct val="125000"/>
              </a:lnSpc>
              <a:buFont typeface="Wingdings"/>
              <a:buChar char="§"/>
              <a:defRPr lang="ko-KR" altLang="en-US"/>
            </a:pPr>
            <a:r>
              <a:rPr lang="ko-KR" altLang="en-US" sz="1400"/>
              <a:t> </a:t>
            </a:r>
            <a:r>
              <a:rPr lang="en-US" altLang="ko-KR" sz="1400"/>
              <a:t>Height: Lapse rates depend on ground temperature</a:t>
            </a:r>
          </a:p>
          <a:p>
            <a:pPr>
              <a:lnSpc>
                <a:spcPct val="125000"/>
              </a:lnSpc>
              <a:defRPr lang="ko-KR" altLang="en-US"/>
            </a:pPr>
            <a:r>
              <a:rPr lang="en-US" altLang="ko-KR" sz="1400"/>
              <a:t>             (and are normally less near the ground) </a:t>
            </a:r>
          </a:p>
          <a:p>
            <a:pPr>
              <a:lnSpc>
                <a:spcPct val="125000"/>
              </a:lnSpc>
              <a:buFont typeface="Wingdings"/>
              <a:buChar char="§"/>
              <a:defRPr lang="ko-KR" altLang="en-US"/>
            </a:pPr>
            <a:r>
              <a:rPr lang="en-US" altLang="ko-KR" sz="1400"/>
              <a:t> Time of Year: Lapse rates are lower in winter or during </a:t>
            </a:r>
          </a:p>
          <a:p>
            <a:pPr>
              <a:lnSpc>
                <a:spcPct val="125000"/>
              </a:lnSpc>
              <a:defRPr lang="ko-KR" altLang="en-US"/>
            </a:pPr>
            <a:r>
              <a:rPr lang="en-US" altLang="ko-KR" sz="1400"/>
              <a:t>                    a rainy season. </a:t>
            </a:r>
          </a:p>
          <a:p>
            <a:pPr>
              <a:lnSpc>
                <a:spcPct val="125000"/>
              </a:lnSpc>
              <a:buFont typeface="Wingdings"/>
              <a:buChar char="§"/>
              <a:defRPr lang="ko-KR" altLang="en-US"/>
            </a:pPr>
            <a:r>
              <a:rPr lang="en-US" altLang="ko-KR" sz="1400"/>
              <a:t> Surface: Lapse rates are lower over land than sea. </a:t>
            </a:r>
          </a:p>
          <a:p>
            <a:pPr>
              <a:lnSpc>
                <a:spcPct val="125000"/>
              </a:lnSpc>
              <a:buFont typeface="Wingdings"/>
              <a:buChar char="§"/>
              <a:defRPr lang="ko-KR" altLang="en-US"/>
            </a:pPr>
            <a:r>
              <a:rPr lang="en-US" altLang="ko-KR" sz="1400"/>
              <a:t> Air masses: Different properties of air masses mean </a:t>
            </a:r>
          </a:p>
          <a:p>
            <a:pPr>
              <a:lnSpc>
                <a:spcPct val="125000"/>
              </a:lnSpc>
              <a:defRPr lang="ko-KR" altLang="en-US"/>
            </a:pPr>
            <a:r>
              <a:rPr lang="en-US" altLang="ko-KR" sz="1400"/>
              <a:t>                 different lapse rates. </a:t>
            </a:r>
          </a:p>
          <a:p>
            <a:pPr>
              <a:lnSpc>
                <a:spcPct val="125000"/>
              </a:lnSpc>
              <a:defRPr lang="ko-KR" altLang="en-US"/>
            </a:pPr>
            <a:endParaRPr lang="en-US" altLang="ko-KR" sz="1300"/>
          </a:p>
          <a:p>
            <a:pPr>
              <a:lnSpc>
                <a:spcPct val="125000"/>
              </a:lnSpc>
              <a:buFont typeface="Wingdings"/>
              <a:buChar char="Ø"/>
              <a:defRPr lang="ko-KR" altLang="en-US"/>
            </a:pPr>
            <a:r>
              <a:rPr lang="en-US" altLang="ko-KR" sz="1900" b="1"/>
              <a:t> The adiabatic lapse rate</a:t>
            </a:r>
          </a:p>
          <a:p>
            <a:pPr>
              <a:lnSpc>
                <a:spcPct val="125000"/>
              </a:lnSpc>
              <a:defRPr lang="ko-KR" altLang="en-US"/>
            </a:pPr>
            <a:r>
              <a:rPr lang="en-US" altLang="ko-KR"/>
              <a:t>  </a:t>
            </a:r>
          </a:p>
        </p:txBody>
      </p:sp>
      <p:sp>
        <p:nvSpPr>
          <p:cNvPr id="13" name="TextBox 12"/>
          <p:cNvSpPr txBox="1"/>
          <p:nvPr/>
        </p:nvSpPr>
        <p:spPr>
          <a:xfrm>
            <a:off x="4175956" y="5229200"/>
            <a:ext cx="3816423" cy="347956"/>
          </a:xfrm>
          <a:prstGeom prst="rect">
            <a:avLst/>
          </a:prstGeom>
        </p:spPr>
        <p:txBody>
          <a:bodyPr wrap="square">
            <a:spAutoFit/>
          </a:bodyPr>
          <a:lstStyle/>
          <a:p>
            <a:pPr>
              <a:buFont typeface="Wingdings"/>
              <a:buChar char="§"/>
              <a:defRPr lang="ko-KR" altLang="en-US"/>
            </a:pPr>
            <a:r>
              <a:rPr lang="en-US" altLang="ko-KR" sz="1700"/>
              <a:t> Dry adiabatic lapse rate(DALR)</a:t>
            </a:r>
          </a:p>
        </p:txBody>
      </p:sp>
      <p:sp>
        <p:nvSpPr>
          <p:cNvPr id="14" name="TextBox 13"/>
          <p:cNvSpPr txBox="1"/>
          <p:nvPr/>
        </p:nvSpPr>
        <p:spPr>
          <a:xfrm>
            <a:off x="4176464" y="5675403"/>
            <a:ext cx="4463988" cy="346684"/>
          </a:xfrm>
          <a:prstGeom prst="rect">
            <a:avLst/>
          </a:prstGeom>
        </p:spPr>
        <p:txBody>
          <a:bodyPr wrap="square">
            <a:spAutoFit/>
          </a:bodyPr>
          <a:lstStyle/>
          <a:p>
            <a:pPr>
              <a:buFont typeface="Wingdings"/>
              <a:buChar char="§"/>
              <a:defRPr lang="ko-KR" altLang="en-US"/>
            </a:pPr>
            <a:r>
              <a:rPr lang="en-US" altLang="ko-KR" sz="1700"/>
              <a:t> Saturated adiabatic lapse rate(SALR)</a:t>
            </a:r>
          </a:p>
        </p:txBody>
      </p:sp>
      <p:sp>
        <p:nvSpPr>
          <p:cNvPr id="16" name="TextBox 21"/>
          <p:cNvSpPr txBox="1"/>
          <p:nvPr/>
        </p:nvSpPr>
        <p:spPr>
          <a:xfrm>
            <a:off x="539552" y="1016732"/>
            <a:ext cx="2952328" cy="486313"/>
          </a:xfrm>
          <a:prstGeom prst="rect">
            <a:avLst/>
          </a:prstGeom>
        </p:spPr>
        <p:txBody>
          <a:bodyPr wrap="square">
            <a:spAutoFit/>
          </a:bodyPr>
          <a:lstStyle/>
          <a:p>
            <a:pPr>
              <a:buFont typeface="Wingdings"/>
              <a:buNone/>
              <a:defRPr lang="ko-KR" altLang="en-US"/>
            </a:pPr>
            <a:r>
              <a:rPr lang="en-US" altLang="ko-KR" sz="2600" b="1">
                <a:effectLst>
                  <a:reflection blurRad="6350" stA="50000" endA="300" dir="5400000" sy="-100000" algn="bl" rotWithShape="0"/>
                </a:effectLst>
              </a:rPr>
              <a:t>Lapse Rate</a:t>
            </a:r>
          </a:p>
        </p:txBody>
      </p:sp>
      <p:cxnSp>
        <p:nvCxnSpPr>
          <p:cNvPr id="17" name="직선 연결선 16"/>
          <p:cNvCxnSpPr/>
          <p:nvPr/>
        </p:nvCxnSpPr>
        <p:spPr>
          <a:xfrm>
            <a:off x="4752020" y="4725144"/>
            <a:ext cx="1152128" cy="0"/>
          </a:xfrm>
          <a:prstGeom prst="line">
            <a:avLst/>
          </a:prstGeom>
          <a:ln w="38100">
            <a:solidFill>
              <a:schemeClr val="accent3">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indefinite"/>
                                  </p:iterate>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5" name="그룹 2"/>
          <p:cNvGrpSpPr/>
          <p:nvPr/>
        </p:nvGrpSpPr>
        <p:grpSpPr>
          <a:xfrm>
            <a:off x="0" y="152634"/>
            <a:ext cx="2772000" cy="684078"/>
            <a:chOff x="0" y="152634"/>
            <a:chExt cx="2339752" cy="684078"/>
          </a:xfrm>
        </p:grpSpPr>
        <p:sp>
          <p:nvSpPr>
            <p:cNvPr id="6"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7"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8" name="TextBox 7"/>
          <p:cNvSpPr txBox="1"/>
          <p:nvPr/>
        </p:nvSpPr>
        <p:spPr>
          <a:xfrm>
            <a:off x="431540" y="1484784"/>
            <a:ext cx="2556284" cy="414948"/>
          </a:xfrm>
          <a:prstGeom prst="rect">
            <a:avLst/>
          </a:prstGeom>
          <a:noFill/>
        </p:spPr>
        <p:txBody>
          <a:bodyPr vert="horz" wrap="square" lIns="91440" tIns="45720" rIns="91440" bIns="45720" anchor="t">
            <a:spAutoFit/>
          </a:bodyPr>
          <a:lstStyle/>
          <a:p>
            <a:pPr lvl="0">
              <a:defRPr lang="ko-KR" altLang="en-US"/>
            </a:pPr>
            <a:r>
              <a:rPr lang="en-US" altLang="ko-KR" sz="2100" b="1">
                <a:solidFill>
                  <a:srgbClr val="1B1760"/>
                </a:solidFill>
                <a:effectLst>
                  <a:reflection blurRad="6350" stA="50000" endA="300" dist="101600" dir="5400000" sy="-100000" algn="bl" rotWithShape="0"/>
                </a:effectLst>
                <a:latin typeface="+mj-lt"/>
              </a:rPr>
              <a:t>Adiabatic process</a:t>
            </a:r>
            <a:endParaRPr lang="ko-KR" altLang="en-US" sz="2100" b="1">
              <a:solidFill>
                <a:srgbClr val="1B1760"/>
              </a:solidFill>
              <a:effectLst>
                <a:reflection blurRad="6350" stA="50000" endA="300" dist="101600" dir="5400000" sy="-100000" algn="bl" rotWithShape="0"/>
              </a:effectLst>
              <a:latin typeface="+mj-lt"/>
            </a:endParaRPr>
          </a:p>
        </p:txBody>
      </p:sp>
      <p:sp>
        <p:nvSpPr>
          <p:cNvPr id="10" name="TextBox 9"/>
          <p:cNvSpPr txBox="1"/>
          <p:nvPr/>
        </p:nvSpPr>
        <p:spPr>
          <a:xfrm>
            <a:off x="1223628" y="2524544"/>
            <a:ext cx="3348372" cy="359626"/>
          </a:xfrm>
          <a:prstGeom prst="rect">
            <a:avLst/>
          </a:prstGeom>
          <a:noFill/>
        </p:spPr>
        <p:txBody>
          <a:bodyPr wrap="square">
            <a:spAutoFit/>
          </a:bodyPr>
          <a:lstStyle/>
          <a:p>
            <a:pPr marL="285750" indent="-285750">
              <a:buFont typeface="Wingdings"/>
              <a:buChar char="§"/>
              <a:defRPr lang="ko-KR" altLang="en-US"/>
            </a:pPr>
            <a:r>
              <a:rPr lang="en-US" altLang="ko-KR">
                <a:latin typeface="+mj-lt"/>
              </a:rPr>
              <a:t>1</a:t>
            </a:r>
            <a:r>
              <a:rPr lang="en-US" altLang="ko-KR" baseline="30000">
                <a:latin typeface="+mj-lt"/>
              </a:rPr>
              <a:t>st</a:t>
            </a:r>
            <a:r>
              <a:rPr lang="en-US" altLang="ko-KR">
                <a:latin typeface="+mj-lt"/>
              </a:rPr>
              <a:t> Law of Thermodynamics</a:t>
            </a:r>
          </a:p>
        </p:txBody>
      </p:sp>
      <p:grpSp>
        <p:nvGrpSpPr>
          <p:cNvPr id="19" name="그룹 18"/>
          <p:cNvGrpSpPr/>
          <p:nvPr/>
        </p:nvGrpSpPr>
        <p:grpSpPr>
          <a:xfrm>
            <a:off x="1212632" y="3136612"/>
            <a:ext cx="6550147" cy="735883"/>
            <a:chOff x="395535" y="3104963"/>
            <a:chExt cx="4896544" cy="576064"/>
          </a:xfrm>
        </p:grpSpPr>
        <p:sp>
          <p:nvSpPr>
            <p:cNvPr id="11" name="TextBox 10"/>
            <p:cNvSpPr txBox="1"/>
            <p:nvPr/>
          </p:nvSpPr>
          <p:spPr>
            <a:xfrm>
              <a:off x="395534" y="3104963"/>
              <a:ext cx="1440160" cy="503281"/>
            </a:xfrm>
            <a:prstGeom prst="rect">
              <a:avLst/>
            </a:prstGeom>
            <a:noFill/>
          </p:spPr>
          <p:txBody>
            <a:bodyPr wrap="square">
              <a:spAutoFit/>
            </a:bodyPr>
            <a:lstStyle/>
            <a:p>
              <a:pPr algn="ctr">
                <a:defRPr lang="ko-KR" altLang="en-US"/>
              </a:pPr>
              <a:r>
                <a:rPr lang="en-US" altLang="ko-KR">
                  <a:latin typeface="+mj-lt"/>
                </a:rPr>
                <a:t>Temperature</a:t>
              </a:r>
            </a:p>
            <a:p>
              <a:pPr algn="ctr">
                <a:defRPr lang="ko-KR" altLang="en-US"/>
              </a:pPr>
              <a:r>
                <a:rPr lang="en-US" altLang="ko-KR">
                  <a:latin typeface="+mj-lt"/>
                </a:rPr>
                <a:t>Change</a:t>
              </a:r>
              <a:endParaRPr lang="ko-KR" altLang="en-US">
                <a:latin typeface="+mj-lt"/>
              </a:endParaRPr>
            </a:p>
          </p:txBody>
        </p:sp>
        <p:sp>
          <p:nvSpPr>
            <p:cNvPr id="12" name="TextBox 11"/>
            <p:cNvSpPr txBox="1"/>
            <p:nvPr/>
          </p:nvSpPr>
          <p:spPr>
            <a:xfrm>
              <a:off x="2267743" y="3104963"/>
              <a:ext cx="1404156" cy="503281"/>
            </a:xfrm>
            <a:prstGeom prst="rect">
              <a:avLst/>
            </a:prstGeom>
            <a:noFill/>
          </p:spPr>
          <p:txBody>
            <a:bodyPr wrap="square">
              <a:spAutoFit/>
            </a:bodyPr>
            <a:lstStyle/>
            <a:p>
              <a:pPr algn="ctr">
                <a:defRPr lang="ko-KR" altLang="en-US"/>
              </a:pPr>
              <a:r>
                <a:rPr lang="en-US" altLang="ko-KR">
                  <a:latin typeface="+mj-lt"/>
                </a:rPr>
                <a:t>Energy</a:t>
              </a:r>
            </a:p>
            <a:p>
              <a:pPr algn="ctr">
                <a:defRPr lang="ko-KR" altLang="en-US"/>
              </a:pPr>
              <a:r>
                <a:rPr lang="en-US" altLang="ko-KR">
                  <a:latin typeface="+mj-lt"/>
                </a:rPr>
                <a:t>Flow In/Out</a:t>
              </a:r>
            </a:p>
          </p:txBody>
        </p:sp>
        <p:sp>
          <p:nvSpPr>
            <p:cNvPr id="13" name="TextBox 12"/>
            <p:cNvSpPr txBox="1"/>
            <p:nvPr/>
          </p:nvSpPr>
          <p:spPr>
            <a:xfrm>
              <a:off x="4139952" y="3104963"/>
              <a:ext cx="1152127" cy="503281"/>
            </a:xfrm>
            <a:prstGeom prst="rect">
              <a:avLst/>
            </a:prstGeom>
            <a:noFill/>
          </p:spPr>
          <p:txBody>
            <a:bodyPr wrap="square">
              <a:spAutoFit/>
            </a:bodyPr>
            <a:lstStyle/>
            <a:p>
              <a:pPr algn="ctr">
                <a:defRPr lang="ko-KR" altLang="en-US"/>
              </a:pPr>
              <a:r>
                <a:rPr lang="en-US" altLang="ko-KR">
                  <a:latin typeface="+mj-lt"/>
                </a:rPr>
                <a:t>Change in </a:t>
              </a:r>
            </a:p>
            <a:p>
              <a:pPr algn="ctr">
                <a:defRPr lang="ko-KR" altLang="en-US"/>
              </a:pPr>
              <a:r>
                <a:rPr lang="en-US" altLang="ko-KR">
                  <a:latin typeface="+mj-lt"/>
                </a:rPr>
                <a:t>Pressure</a:t>
              </a:r>
              <a:endParaRPr lang="ko-KR" altLang="en-US">
                <a:latin typeface="+mj-lt"/>
              </a:endParaRPr>
            </a:p>
          </p:txBody>
        </p:sp>
        <p:sp>
          <p:nvSpPr>
            <p:cNvPr id="14" name="등호 13"/>
            <p:cNvSpPr/>
            <p:nvPr/>
          </p:nvSpPr>
          <p:spPr>
            <a:xfrm>
              <a:off x="1799692" y="3176972"/>
              <a:ext cx="450050" cy="504056"/>
            </a:xfrm>
            <a:prstGeom prst="mathEqual">
              <a:avLst>
                <a:gd name="adj1" fmla="val 10292"/>
                <a:gd name="adj2" fmla="val 11760"/>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latin typeface="+mj-lt"/>
              </a:endParaRPr>
            </a:p>
          </p:txBody>
        </p:sp>
        <p:sp>
          <p:nvSpPr>
            <p:cNvPr id="15" name="덧셈 기호 14"/>
            <p:cNvSpPr/>
            <p:nvPr/>
          </p:nvSpPr>
          <p:spPr>
            <a:xfrm>
              <a:off x="3743908" y="3212976"/>
              <a:ext cx="396044" cy="396044"/>
            </a:xfrm>
            <a:prstGeom prst="mathPlus">
              <a:avLst>
                <a:gd name="adj1" fmla="val 16860"/>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latin typeface="+mj-lt"/>
              </a:endParaRPr>
            </a:p>
          </p:txBody>
        </p:sp>
      </p:grpSp>
      <p:sp>
        <p:nvSpPr>
          <p:cNvPr id="16" name="TextBox 15"/>
          <p:cNvSpPr txBox="1"/>
          <p:nvPr/>
        </p:nvSpPr>
        <p:spPr>
          <a:xfrm>
            <a:off x="1104621" y="4412264"/>
            <a:ext cx="7031775" cy="1862805"/>
          </a:xfrm>
          <a:prstGeom prst="rect">
            <a:avLst/>
          </a:prstGeom>
          <a:noFill/>
        </p:spPr>
        <p:txBody>
          <a:bodyPr wrap="square">
            <a:spAutoFit/>
          </a:bodyPr>
          <a:lstStyle/>
          <a:p>
            <a:pPr lvl="0">
              <a:defRPr lang="ko-KR" altLang="en-US"/>
            </a:pPr>
            <a:r>
              <a:rPr lang="en-US" altLang="ko-KR" sz="1600" b="1">
                <a:latin typeface="+mj-lt"/>
              </a:rPr>
              <a:t>If </a:t>
            </a:r>
            <a:r>
              <a:rPr lang="en-US" altLang="ko-KR" sz="1600" b="1">
                <a:solidFill>
                  <a:srgbClr val="FF0000"/>
                </a:solidFill>
                <a:latin typeface="+mj-lt"/>
              </a:rPr>
              <a:t>no energy exchange</a:t>
            </a:r>
            <a:r>
              <a:rPr lang="en-US" altLang="ko-KR" sz="1600" b="1">
                <a:latin typeface="+mj-lt"/>
              </a:rPr>
              <a:t> with surroundings,  </a:t>
            </a:r>
          </a:p>
          <a:p>
            <a:pPr lvl="0">
              <a:defRPr lang="ko-KR" altLang="en-US"/>
            </a:pPr>
            <a:endParaRPr lang="en-US" altLang="ko-KR" b="1">
              <a:latin typeface="+mj-lt"/>
            </a:endParaRPr>
          </a:p>
          <a:p>
            <a:pPr lvl="0">
              <a:defRPr lang="ko-KR" altLang="en-US"/>
            </a:pPr>
            <a:endParaRPr lang="en-US" altLang="ko-KR" b="1">
              <a:latin typeface="+mj-lt"/>
            </a:endParaRPr>
          </a:p>
          <a:p>
            <a:pPr lvl="0">
              <a:defRPr lang="ko-KR" altLang="en-US"/>
            </a:pPr>
            <a:r>
              <a:rPr lang="en-US" altLang="ko-KR" sz="1600" b="1">
                <a:solidFill>
                  <a:schemeClr val="tx2"/>
                </a:solidFill>
                <a:latin typeface="+mj-lt"/>
              </a:rPr>
              <a:t>Temperature Change</a:t>
            </a:r>
            <a:r>
              <a:rPr lang="en-US" altLang="ko-KR" sz="1600" b="1">
                <a:latin typeface="+mj-lt"/>
              </a:rPr>
              <a:t> ~ Pressure Change</a:t>
            </a:r>
          </a:p>
          <a:p>
            <a:pPr lvl="0">
              <a:defRPr lang="ko-KR" altLang="en-US"/>
            </a:pPr>
            <a:endParaRPr lang="en-US" altLang="ko-KR" sz="1600" b="1">
              <a:latin typeface="+mj-lt"/>
            </a:endParaRPr>
          </a:p>
          <a:p>
            <a:pPr lvl="0">
              <a:defRPr lang="ko-KR" altLang="en-US"/>
            </a:pPr>
            <a:r>
              <a:rPr lang="en-US" altLang="ko-KR" sz="1600" b="1">
                <a:latin typeface="+mj-lt"/>
              </a:rPr>
              <a:t>                              ~ Change in Internal energy of volume</a:t>
            </a:r>
          </a:p>
          <a:p>
            <a:pPr lvl="0">
              <a:defRPr lang="ko-KR" altLang="en-US"/>
            </a:pPr>
            <a:r>
              <a:rPr lang="en-US" altLang="ko-KR" sz="1600" b="1">
                <a:latin typeface="+mj-lt"/>
              </a:rPr>
              <a:t>		       due to </a:t>
            </a:r>
            <a:r>
              <a:rPr lang="en-US" altLang="ko-KR" sz="1600" b="1" i="1">
                <a:solidFill>
                  <a:schemeClr val="tx2"/>
                </a:solidFill>
                <a:latin typeface="+mj-lt"/>
              </a:rPr>
              <a:t>expansion or compression</a:t>
            </a:r>
            <a:r>
              <a:rPr lang="en-US" altLang="ko-KR" sz="1600" b="1">
                <a:latin typeface="+mj-lt"/>
              </a:rPr>
              <a:t> </a:t>
            </a:r>
          </a:p>
        </p:txBody>
      </p:sp>
      <p:cxnSp>
        <p:nvCxnSpPr>
          <p:cNvPr id="18" name="직선 연결선 17"/>
          <p:cNvCxnSpPr/>
          <p:nvPr/>
        </p:nvCxnSpPr>
        <p:spPr>
          <a:xfrm>
            <a:off x="539552" y="1880828"/>
            <a:ext cx="266429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직사각형 19"/>
          <p:cNvSpPr/>
          <p:nvPr/>
        </p:nvSpPr>
        <p:spPr>
          <a:xfrm>
            <a:off x="1212632" y="3100608"/>
            <a:ext cx="6550146" cy="873861"/>
          </a:xfrm>
          <a:prstGeom prst="rect">
            <a:avLst/>
          </a:prstGeom>
          <a:noFill/>
          <a:ln>
            <a:solidFill>
              <a:schemeClr val="accent5"/>
            </a:solidFill>
          </a:ln>
          <a:effectLst>
            <a:outerShdw blurRad="76200" dist="76200" dir="27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000"/>
          </a:p>
        </p:txBody>
      </p:sp>
      <p:grpSp>
        <p:nvGrpSpPr>
          <p:cNvPr id="24" name="그룹 23"/>
          <p:cNvGrpSpPr/>
          <p:nvPr/>
        </p:nvGrpSpPr>
        <p:grpSpPr>
          <a:xfrm>
            <a:off x="4139952" y="3032956"/>
            <a:ext cx="1057232" cy="916035"/>
            <a:chOff x="4162840" y="3017021"/>
            <a:chExt cx="1057232" cy="916035"/>
          </a:xfrm>
        </p:grpSpPr>
        <p:cxnSp>
          <p:nvCxnSpPr>
            <p:cNvPr id="22" name="직선 연결선 21"/>
            <p:cNvCxnSpPr/>
            <p:nvPr/>
          </p:nvCxnSpPr>
          <p:spPr>
            <a:xfrm flipV="1">
              <a:off x="4162840" y="3017021"/>
              <a:ext cx="1021228" cy="9160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4211960" y="3037090"/>
              <a:ext cx="1008112" cy="8800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987824" y="1340642"/>
            <a:ext cx="5508612" cy="576190"/>
          </a:xfrm>
          <a:prstGeom prst="rect">
            <a:avLst/>
          </a:prstGeom>
          <a:solidFill>
            <a:schemeClr val="bg1">
              <a:lumMod val="75000"/>
            </a:schemeClr>
          </a:solidFill>
        </p:spPr>
        <p:txBody>
          <a:bodyPr wrap="square">
            <a:spAutoFit/>
          </a:bodyPr>
          <a:lstStyle/>
          <a:p>
            <a:pPr lvl="0">
              <a:defRPr lang="ko-KR" altLang="en-US"/>
            </a:pPr>
            <a:r>
              <a:rPr lang="en-US" altLang="ko-KR" sz="1600" b="1">
                <a:latin typeface="+mj-lt"/>
              </a:rPr>
              <a:t>A transfer of energy as work</a:t>
            </a:r>
            <a:r>
              <a:rPr lang="ko-KR" altLang="en-US" sz="1600" b="1">
                <a:latin typeface="+mj-lt"/>
              </a:rPr>
              <a:t> </a:t>
            </a:r>
            <a:r>
              <a:rPr lang="en-US" altLang="ko-KR" sz="1600" b="1">
                <a:latin typeface="+mj-lt"/>
              </a:rPr>
              <a:t>without transfer of heat between a system and its surroundings.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grpId="0" nodeType="clickEffect">
                                  <p:stCondLst>
                                    <p:cond delay="0"/>
                                  </p:stCondLst>
                                  <p:iterate>
                                    <p:tmAbs val="indefinite"/>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repeatCount="0" fill="hold" grpId="1" nodeType="withEffect">
                                  <p:stCondLst>
                                    <p:cond delay="0"/>
                                  </p:stCondLst>
                                  <p:iterate>
                                    <p:tmAbs val="indefinite"/>
                                  </p:iterate>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repeatCount="0" fill="hold" grpId="2" nodeType="withEffect">
                                  <p:stCondLst>
                                    <p:cond delay="0"/>
                                  </p:stCondLst>
                                  <p:iterate>
                                    <p:tmAbs val="indefinite"/>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repeatCount="0" fill="hold" grpId="3" nodeType="withEffect">
                                  <p:stCondLst>
                                    <p:cond delay="0"/>
                                  </p:stCondLst>
                                  <p:iterate>
                                    <p:tmAbs val="indefinite"/>
                                  </p:iterate>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4" nodeType="clickEffect">
                                  <p:stCondLst>
                                    <p:cond delay="0"/>
                                  </p:stCondLst>
                                  <p:iterate>
                                    <p:tmAbs val="indefinite"/>
                                  </p:iterate>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9" grpId="1" bldLvl="0" animBg="1"/>
      <p:bldP spid="16" grpId="2" bldLvl="0" animBg="1"/>
      <p:bldP spid="20" grpId="3" bldLvl="0" animBg="1"/>
      <p:bldP spid="24" grpId="4"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7" name="TextBox 6"/>
          <p:cNvSpPr txBox="1"/>
          <p:nvPr/>
        </p:nvSpPr>
        <p:spPr>
          <a:xfrm>
            <a:off x="647564" y="5170367"/>
            <a:ext cx="8064902" cy="1462989"/>
          </a:xfrm>
          <a:prstGeom prst="rect">
            <a:avLst/>
          </a:prstGeom>
        </p:spPr>
        <p:txBody>
          <a:bodyPr wrap="square">
            <a:spAutoFit/>
          </a:bodyPr>
          <a:lstStyle/>
          <a:p>
            <a:pPr>
              <a:defRPr lang="ko-KR" altLang="en-US"/>
            </a:pPr>
            <a:r>
              <a:rPr lang="en-US" altLang="ko-KR"/>
              <a:t> when the air expands, the molecules must now cover a larger volume. This means that the air in the parcel must perform work to inhabit the increased volume. The work done by the parcel will result in lower kinetic energy, and the temperature must fall.</a:t>
            </a:r>
          </a:p>
          <a:p>
            <a:pPr>
              <a:defRPr lang="ko-KR" altLang="en-US"/>
            </a:pPr>
            <a:endParaRPr lang="en-US" altLang="ko-KR"/>
          </a:p>
        </p:txBody>
      </p:sp>
      <p:sp>
        <p:nvSpPr>
          <p:cNvPr id="14" name="위쪽 화살표 45"/>
          <p:cNvSpPr/>
          <p:nvPr/>
        </p:nvSpPr>
        <p:spPr>
          <a:xfrm>
            <a:off x="3419872" y="1443175"/>
            <a:ext cx="1944216" cy="3008228"/>
          </a:xfrm>
          <a:prstGeom prst="upArrow">
            <a:avLst>
              <a:gd name="adj1" fmla="val 50000"/>
              <a:gd name="adj2" fmla="val 81355"/>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nvGrpSpPr>
          <p:cNvPr id="15" name="그룹 26"/>
          <p:cNvGrpSpPr/>
          <p:nvPr/>
        </p:nvGrpSpPr>
        <p:grpSpPr>
          <a:xfrm>
            <a:off x="2769997" y="1161557"/>
            <a:ext cx="5078365" cy="3780012"/>
            <a:chOff x="1192267" y="3647618"/>
            <a:chExt cx="5238805" cy="2745934"/>
          </a:xfrm>
        </p:grpSpPr>
        <p:cxnSp>
          <p:nvCxnSpPr>
            <p:cNvPr id="16" name="직선 연결선 28"/>
            <p:cNvCxnSpPr/>
            <p:nvPr/>
          </p:nvCxnSpPr>
          <p:spPr>
            <a:xfrm>
              <a:off x="1192268" y="6282428"/>
              <a:ext cx="3307724" cy="37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직선 연결선 29"/>
            <p:cNvCxnSpPr/>
            <p:nvPr/>
          </p:nvCxnSpPr>
          <p:spPr>
            <a:xfrm>
              <a:off x="1192267" y="3712629"/>
              <a:ext cx="3344591"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31"/>
            <p:cNvSpPr txBox="1"/>
            <p:nvPr/>
          </p:nvSpPr>
          <p:spPr>
            <a:xfrm>
              <a:off x="4611139" y="6106440"/>
              <a:ext cx="1116121" cy="287111"/>
            </a:xfrm>
            <a:prstGeom prst="rect">
              <a:avLst/>
            </a:prstGeom>
          </p:spPr>
          <p:txBody>
            <a:bodyPr wrap="square">
              <a:spAutoFit/>
            </a:bodyPr>
            <a:lstStyle/>
            <a:p>
              <a:pPr>
                <a:defRPr lang="ko-KR" altLang="en-US"/>
              </a:pPr>
              <a:r>
                <a:rPr lang="en-US" altLang="ko-KR" sz="2000" b="1"/>
                <a:t>surface</a:t>
              </a:r>
            </a:p>
          </p:txBody>
        </p:sp>
        <p:sp>
          <p:nvSpPr>
            <p:cNvPr id="31" name="TextBox 31"/>
            <p:cNvSpPr txBox="1"/>
            <p:nvPr/>
          </p:nvSpPr>
          <p:spPr>
            <a:xfrm>
              <a:off x="4648282" y="3647618"/>
              <a:ext cx="1782790" cy="287111"/>
            </a:xfrm>
            <a:prstGeom prst="rect">
              <a:avLst/>
            </a:prstGeom>
          </p:spPr>
          <p:txBody>
            <a:bodyPr wrap="square">
              <a:spAutoFit/>
            </a:bodyPr>
            <a:lstStyle/>
            <a:p>
              <a:pPr>
                <a:defRPr lang="ko-KR" altLang="en-US"/>
              </a:pPr>
              <a:r>
                <a:rPr lang="en-US" altLang="ko-KR" sz="2000" b="1"/>
                <a:t>tropopause</a:t>
              </a:r>
            </a:p>
          </p:txBody>
        </p:sp>
      </p:grpSp>
      <p:sp>
        <p:nvSpPr>
          <p:cNvPr id="19" name="타원 44"/>
          <p:cNvSpPr/>
          <p:nvPr/>
        </p:nvSpPr>
        <p:spPr>
          <a:xfrm>
            <a:off x="3886410" y="3819439"/>
            <a:ext cx="991642" cy="612068"/>
          </a:xfrm>
          <a:prstGeom prst="ellipse">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chemeClr val="accent2"/>
                </a:solidFill>
              </a:rPr>
              <a:t>30 ℃</a:t>
            </a:r>
            <a:endParaRPr lang="ko-KR" altLang="en-US" sz="1400" b="1">
              <a:solidFill>
                <a:schemeClr val="accent2"/>
              </a:solidFill>
            </a:endParaRPr>
          </a:p>
        </p:txBody>
      </p:sp>
      <p:sp>
        <p:nvSpPr>
          <p:cNvPr id="20" name="타원 46"/>
          <p:cNvSpPr/>
          <p:nvPr/>
        </p:nvSpPr>
        <p:spPr>
          <a:xfrm>
            <a:off x="3651787" y="2703315"/>
            <a:ext cx="1460888" cy="708871"/>
          </a:xfrm>
          <a:prstGeom prst="ellipse">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chemeClr val="accent2"/>
                </a:solidFill>
              </a:rPr>
              <a:t>20 ℃</a:t>
            </a:r>
            <a:endParaRPr lang="ko-KR" altLang="en-US" sz="1400" b="1">
              <a:solidFill>
                <a:schemeClr val="accent2"/>
              </a:solidFill>
            </a:endParaRPr>
          </a:p>
        </p:txBody>
      </p:sp>
      <p:sp>
        <p:nvSpPr>
          <p:cNvPr id="21" name="타원 47"/>
          <p:cNvSpPr/>
          <p:nvPr/>
        </p:nvSpPr>
        <p:spPr>
          <a:xfrm>
            <a:off x="3364371" y="1572039"/>
            <a:ext cx="2035721" cy="750384"/>
          </a:xfrm>
          <a:prstGeom prst="ellipse">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chemeClr val="accent2"/>
                </a:solidFill>
              </a:rPr>
              <a:t>10 ℃</a:t>
            </a:r>
            <a:endParaRPr lang="ko-KR" altLang="en-US" sz="1400" b="1">
              <a:solidFill>
                <a:schemeClr val="accent2"/>
              </a:solidFill>
            </a:endParaRPr>
          </a:p>
        </p:txBody>
      </p:sp>
      <p:sp>
        <p:nvSpPr>
          <p:cNvPr id="22" name="오른쪽 화살표 48"/>
          <p:cNvSpPr/>
          <p:nvPr/>
        </p:nvSpPr>
        <p:spPr>
          <a:xfrm rot="16200000">
            <a:off x="1952158" y="2625852"/>
            <a:ext cx="2398362" cy="321042"/>
          </a:xfrm>
          <a:prstGeom prst="rightArrow">
            <a:avLst>
              <a:gd name="adj1" fmla="val 50000"/>
              <a:gd name="adj2" fmla="val 50000"/>
            </a:avLst>
          </a:prstGeom>
        </p:spPr>
        <p:style>
          <a:lnRef idx="0">
            <a:schemeClr val="accent1"/>
          </a:lnRef>
          <a:fillRef idx="3">
            <a:schemeClr val="accent1"/>
          </a:fillRef>
          <a:effectRef idx="3">
            <a:schemeClr val="accent1"/>
          </a:effectRef>
          <a:fontRef idx="minor">
            <a:schemeClr val="lt1"/>
          </a:fontRef>
        </p:style>
        <p:txBody>
          <a:bodyPr anchor="ctr"/>
          <a:lstStyle/>
          <a:p>
            <a:pPr algn="ctr">
              <a:defRPr lang="ko-KR" altLang="en-US"/>
            </a:pPr>
            <a:endParaRPr lang="en-US" altLang="ko-KR"/>
          </a:p>
        </p:txBody>
      </p:sp>
      <p:sp>
        <p:nvSpPr>
          <p:cNvPr id="23" name="TextBox 49"/>
          <p:cNvSpPr txBox="1"/>
          <p:nvPr/>
        </p:nvSpPr>
        <p:spPr>
          <a:xfrm>
            <a:off x="1727684" y="2636912"/>
            <a:ext cx="1260140" cy="904483"/>
          </a:xfrm>
          <a:prstGeom prst="rect">
            <a:avLst/>
          </a:prstGeom>
        </p:spPr>
        <p:txBody>
          <a:bodyPr wrap="square">
            <a:spAutoFit/>
          </a:bodyPr>
          <a:lstStyle/>
          <a:p>
            <a:pPr algn="ctr">
              <a:defRPr lang="ko-KR" altLang="en-US"/>
            </a:pPr>
            <a:r>
              <a:rPr lang="en-US" altLang="ko-KR" b="1">
                <a:solidFill>
                  <a:srgbClr val="0000FF"/>
                </a:solidFill>
              </a:rPr>
              <a:t>Expands </a:t>
            </a:r>
          </a:p>
          <a:p>
            <a:pPr algn="ctr">
              <a:defRPr lang="ko-KR" altLang="en-US"/>
            </a:pPr>
            <a:r>
              <a:rPr lang="en-US" altLang="ko-KR" b="1">
                <a:solidFill>
                  <a:srgbClr val="0000FF"/>
                </a:solidFill>
              </a:rPr>
              <a:t>and</a:t>
            </a:r>
          </a:p>
          <a:p>
            <a:pPr algn="ctr">
              <a:defRPr lang="ko-KR" altLang="en-US"/>
            </a:pPr>
            <a:r>
              <a:rPr lang="en-US" altLang="ko-KR" b="1">
                <a:solidFill>
                  <a:srgbClr val="0000FF"/>
                </a:solidFill>
              </a:rPr>
              <a:t>cools</a:t>
            </a:r>
          </a:p>
        </p:txBody>
      </p:sp>
      <p:cxnSp>
        <p:nvCxnSpPr>
          <p:cNvPr id="24" name="직선 화살표 연결선 51"/>
          <p:cNvCxnSpPr/>
          <p:nvPr/>
        </p:nvCxnSpPr>
        <p:spPr>
          <a:xfrm flipV="1">
            <a:off x="4103948" y="2307271"/>
            <a:ext cx="0" cy="360039"/>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직선 화살표 연결선 56"/>
          <p:cNvCxnSpPr/>
          <p:nvPr/>
        </p:nvCxnSpPr>
        <p:spPr>
          <a:xfrm flipV="1">
            <a:off x="4148683" y="3423395"/>
            <a:ext cx="0" cy="360039"/>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57"/>
          <p:cNvCxnSpPr/>
          <p:nvPr/>
        </p:nvCxnSpPr>
        <p:spPr>
          <a:xfrm>
            <a:off x="4572000" y="2343275"/>
            <a:ext cx="0" cy="35443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59"/>
          <p:cNvCxnSpPr/>
          <p:nvPr/>
        </p:nvCxnSpPr>
        <p:spPr>
          <a:xfrm>
            <a:off x="4572000" y="3429000"/>
            <a:ext cx="0" cy="35443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9" name="오른쪽 화살표 48"/>
          <p:cNvSpPr/>
          <p:nvPr/>
        </p:nvSpPr>
        <p:spPr>
          <a:xfrm rot="5400000">
            <a:off x="4505448" y="2625852"/>
            <a:ext cx="2398362" cy="321042"/>
          </a:xfrm>
          <a:prstGeom prst="righ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anchor="ctr"/>
          <a:lstStyle/>
          <a:p>
            <a:pPr algn="ctr">
              <a:defRPr lang="ko-KR" altLang="en-US"/>
            </a:pPr>
            <a:endParaRPr lang="en-US" altLang="ko-KR"/>
          </a:p>
        </p:txBody>
      </p:sp>
      <p:sp>
        <p:nvSpPr>
          <p:cNvPr id="30" name="TextBox 49"/>
          <p:cNvSpPr txBox="1"/>
          <p:nvPr/>
        </p:nvSpPr>
        <p:spPr>
          <a:xfrm>
            <a:off x="5940152" y="2636912"/>
            <a:ext cx="1584176" cy="904483"/>
          </a:xfrm>
          <a:prstGeom prst="rect">
            <a:avLst/>
          </a:prstGeom>
        </p:spPr>
        <p:txBody>
          <a:bodyPr wrap="square">
            <a:spAutoFit/>
          </a:bodyPr>
          <a:lstStyle/>
          <a:p>
            <a:pPr algn="ctr">
              <a:defRPr lang="ko-KR" altLang="en-US"/>
            </a:pPr>
            <a:r>
              <a:rPr lang="en-US" altLang="ko-KR" b="1">
                <a:solidFill>
                  <a:srgbClr val="FF0000"/>
                </a:solidFill>
              </a:rPr>
              <a:t>Compresses </a:t>
            </a:r>
          </a:p>
          <a:p>
            <a:pPr algn="ctr">
              <a:defRPr lang="ko-KR" altLang="en-US"/>
            </a:pPr>
            <a:r>
              <a:rPr lang="en-US" altLang="ko-KR" b="1">
                <a:solidFill>
                  <a:srgbClr val="FF0000"/>
                </a:solidFill>
              </a:rPr>
              <a:t>and</a:t>
            </a:r>
          </a:p>
          <a:p>
            <a:pPr algn="ctr">
              <a:defRPr lang="ko-KR" altLang="en-US"/>
            </a:pPr>
            <a:r>
              <a:rPr lang="en-US" altLang="ko-KR" b="1">
                <a:solidFill>
                  <a:srgbClr val="FF0000"/>
                </a:solidFill>
              </a:rPr>
              <a:t>warms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그림 36"/>
          <p:cNvPicPr>
            <a:picLocks noChangeAspect="1"/>
          </p:cNvPicPr>
          <p:nvPr/>
        </p:nvPicPr>
        <p:blipFill rotWithShape="1">
          <a:blip r:embed="rId3"/>
          <a:stretch>
            <a:fillRect/>
          </a:stretch>
        </p:blipFill>
        <p:spPr>
          <a:xfrm>
            <a:off x="619944" y="2069232"/>
            <a:ext cx="3695700" cy="4229100"/>
          </a:xfrm>
          <a:prstGeom prst="rect">
            <a:avLst/>
          </a:prstGeom>
        </p:spPr>
      </p:pic>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14" name="TextBox 13"/>
          <p:cNvSpPr txBox="1"/>
          <p:nvPr/>
        </p:nvSpPr>
        <p:spPr>
          <a:xfrm>
            <a:off x="143498" y="1152801"/>
            <a:ext cx="4175999" cy="359769"/>
          </a:xfrm>
          <a:prstGeom prst="rect">
            <a:avLst/>
          </a:prstGeom>
          <a:noFill/>
          <a:ln w="19050">
            <a:solidFill>
              <a:schemeClr val="bg1"/>
            </a:solidFill>
          </a:ln>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buFont typeface="Wingdings"/>
              <a:buNone/>
              <a:defRPr lang="ko-KR" altLang="en-US"/>
            </a:pPr>
            <a:r>
              <a:rPr lang="en-US" altLang="ko-KR" b="1">
                <a:solidFill>
                  <a:schemeClr val="tx2">
                    <a:lumMod val="50000"/>
                  </a:schemeClr>
                </a:solidFill>
                <a:effectLst>
                  <a:outerShdw blurRad="76200" dist="76200" dir="2700000" algn="ctr" rotWithShape="0">
                    <a:srgbClr val="000000">
                      <a:alpha val="50000"/>
                    </a:srgbClr>
                  </a:outerShdw>
                </a:effectLst>
              </a:rPr>
              <a:t>Dry adiabatic lapse rate(DALR)</a:t>
            </a:r>
          </a:p>
        </p:txBody>
      </p:sp>
      <p:sp>
        <p:nvSpPr>
          <p:cNvPr id="15" name="TextBox 14"/>
          <p:cNvSpPr txBox="1"/>
          <p:nvPr/>
        </p:nvSpPr>
        <p:spPr>
          <a:xfrm>
            <a:off x="4644008" y="1154897"/>
            <a:ext cx="4175955" cy="367198"/>
          </a:xfrm>
          <a:prstGeom prst="rect">
            <a:avLst/>
          </a:prstGeom>
          <a:noFill/>
          <a:ln w="19050">
            <a:solidFill>
              <a:schemeClr val="bg1"/>
            </a:solidFill>
          </a:ln>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buFont typeface="Wingdings"/>
              <a:buNone/>
              <a:defRPr lang="ko-KR" altLang="en-US"/>
            </a:pPr>
            <a:r>
              <a:rPr lang="en-US" altLang="ko-KR" b="1">
                <a:solidFill>
                  <a:schemeClr val="tx2">
                    <a:lumMod val="50000"/>
                  </a:schemeClr>
                </a:solidFill>
                <a:effectLst>
                  <a:outerShdw blurRad="76200" dist="76200" dir="2700000" algn="ctr" rotWithShape="0">
                    <a:srgbClr val="000000">
                      <a:alpha val="50000"/>
                    </a:srgbClr>
                  </a:outerShdw>
                </a:effectLst>
              </a:rPr>
              <a:t>Saturated adiabatic lapse rate(SALR)</a:t>
            </a:r>
          </a:p>
        </p:txBody>
      </p:sp>
      <p:cxnSp>
        <p:nvCxnSpPr>
          <p:cNvPr id="21" name="직선 연결선 20"/>
          <p:cNvCxnSpPr/>
          <p:nvPr/>
        </p:nvCxnSpPr>
        <p:spPr>
          <a:xfrm rot="16200000" flipH="1">
            <a:off x="1878453" y="3939808"/>
            <a:ext cx="517107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그림 29"/>
          <p:cNvPicPr>
            <a:picLocks noChangeAspect="1"/>
          </p:cNvPicPr>
          <p:nvPr/>
        </p:nvPicPr>
        <p:blipFill rotWithShape="1">
          <a:blip r:embed="rId3"/>
          <a:stretch>
            <a:fillRect/>
          </a:stretch>
        </p:blipFill>
        <p:spPr>
          <a:xfrm>
            <a:off x="4788024" y="4509120"/>
            <a:ext cx="3695700" cy="1836203"/>
          </a:xfrm>
          <a:prstGeom prst="rect">
            <a:avLst/>
          </a:prstGeom>
        </p:spPr>
      </p:pic>
      <p:pic>
        <p:nvPicPr>
          <p:cNvPr id="31" name="그림 30"/>
          <p:cNvPicPr>
            <a:picLocks noChangeAspect="1"/>
          </p:cNvPicPr>
          <p:nvPr/>
        </p:nvPicPr>
        <p:blipFill rotWithShape="1">
          <a:blip r:embed="rId4"/>
          <a:stretch>
            <a:fillRect/>
          </a:stretch>
        </p:blipFill>
        <p:spPr>
          <a:xfrm>
            <a:off x="611560" y="6201308"/>
            <a:ext cx="3486150" cy="485775"/>
          </a:xfrm>
          <a:prstGeom prst="rect">
            <a:avLst/>
          </a:prstGeom>
        </p:spPr>
      </p:pic>
      <p:pic>
        <p:nvPicPr>
          <p:cNvPr id="32" name="그림 31"/>
          <p:cNvPicPr>
            <a:picLocks noChangeAspect="1"/>
          </p:cNvPicPr>
          <p:nvPr/>
        </p:nvPicPr>
        <p:blipFill rotWithShape="1">
          <a:blip r:embed="rId5"/>
          <a:stretch>
            <a:fillRect/>
          </a:stretch>
        </p:blipFill>
        <p:spPr>
          <a:xfrm>
            <a:off x="3110111" y="4514825"/>
            <a:ext cx="885825" cy="714375"/>
          </a:xfrm>
          <a:prstGeom prst="rect">
            <a:avLst/>
          </a:prstGeom>
        </p:spPr>
      </p:pic>
      <p:pic>
        <p:nvPicPr>
          <p:cNvPr id="33" name="그림 32"/>
          <p:cNvPicPr>
            <a:picLocks noChangeAspect="1"/>
          </p:cNvPicPr>
          <p:nvPr/>
        </p:nvPicPr>
        <p:blipFill rotWithShape="1">
          <a:blip r:embed="rId6"/>
          <a:stretch>
            <a:fillRect/>
          </a:stretch>
        </p:blipFill>
        <p:spPr>
          <a:xfrm>
            <a:off x="678793" y="4089437"/>
            <a:ext cx="904875" cy="1247775"/>
          </a:xfrm>
          <a:prstGeom prst="rect">
            <a:avLst/>
          </a:prstGeom>
        </p:spPr>
      </p:pic>
      <p:pic>
        <p:nvPicPr>
          <p:cNvPr id="34" name="그림 33"/>
          <p:cNvPicPr>
            <a:picLocks noChangeAspect="1"/>
          </p:cNvPicPr>
          <p:nvPr/>
        </p:nvPicPr>
        <p:blipFill rotWithShape="1">
          <a:blip r:embed="rId7"/>
          <a:stretch>
            <a:fillRect/>
          </a:stretch>
        </p:blipFill>
        <p:spPr>
          <a:xfrm>
            <a:off x="3311860" y="1736812"/>
            <a:ext cx="904875" cy="1495425"/>
          </a:xfrm>
          <a:prstGeom prst="rect">
            <a:avLst/>
          </a:prstGeom>
        </p:spPr>
      </p:pic>
      <p:pic>
        <p:nvPicPr>
          <p:cNvPr id="35" name="그림 34"/>
          <p:cNvPicPr>
            <a:picLocks noChangeAspect="1"/>
          </p:cNvPicPr>
          <p:nvPr/>
        </p:nvPicPr>
        <p:blipFill rotWithShape="1">
          <a:blip r:embed="rId8"/>
          <a:stretch>
            <a:fillRect/>
          </a:stretch>
        </p:blipFill>
        <p:spPr>
          <a:xfrm>
            <a:off x="434194" y="1700808"/>
            <a:ext cx="933450" cy="1476375"/>
          </a:xfrm>
          <a:prstGeom prst="rect">
            <a:avLst/>
          </a:prstGeom>
        </p:spPr>
      </p:pic>
      <p:pic>
        <p:nvPicPr>
          <p:cNvPr id="38" name="그림 37"/>
          <p:cNvPicPr>
            <a:picLocks noChangeAspect="1"/>
          </p:cNvPicPr>
          <p:nvPr/>
        </p:nvPicPr>
        <p:blipFill rotWithShape="1">
          <a:blip r:embed="rId9"/>
          <a:stretch>
            <a:fillRect/>
          </a:stretch>
        </p:blipFill>
        <p:spPr>
          <a:xfrm>
            <a:off x="4608004" y="3310215"/>
            <a:ext cx="3996444" cy="1090892"/>
          </a:xfrm>
          <a:prstGeom prst="rect">
            <a:avLst/>
          </a:prstGeom>
        </p:spPr>
      </p:pic>
      <p:grpSp>
        <p:nvGrpSpPr>
          <p:cNvPr id="43" name="그룹 42"/>
          <p:cNvGrpSpPr/>
          <p:nvPr/>
        </p:nvGrpSpPr>
        <p:grpSpPr>
          <a:xfrm>
            <a:off x="5652120" y="1700808"/>
            <a:ext cx="1656184" cy="2376264"/>
            <a:chOff x="5652120" y="1628800"/>
            <a:chExt cx="1656184" cy="2376264"/>
          </a:xfrm>
        </p:grpSpPr>
        <p:sp>
          <p:nvSpPr>
            <p:cNvPr id="39" name="타원 38"/>
            <p:cNvSpPr/>
            <p:nvPr/>
          </p:nvSpPr>
          <p:spPr>
            <a:xfrm>
              <a:off x="5904148" y="2744924"/>
              <a:ext cx="1080120" cy="1260140"/>
            </a:xfrm>
            <a:prstGeom prst="ellipse">
              <a:avLst/>
            </a:prstGeom>
            <a:solidFill>
              <a:schemeClr val="bg1">
                <a:lumMod val="85000"/>
              </a:schemeClr>
            </a:solidFill>
            <a:ln>
              <a:solidFill>
                <a:schemeClr val="bg1">
                  <a:lumMod val="85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40" name="타원 39"/>
            <p:cNvSpPr/>
            <p:nvPr/>
          </p:nvSpPr>
          <p:spPr>
            <a:xfrm>
              <a:off x="5652120" y="1988840"/>
              <a:ext cx="1080120" cy="1260140"/>
            </a:xfrm>
            <a:prstGeom prst="ellipse">
              <a:avLst/>
            </a:prstGeom>
            <a:solidFill>
              <a:schemeClr val="bg1">
                <a:lumMod val="85000"/>
              </a:schemeClr>
            </a:solidFill>
            <a:ln>
              <a:solidFill>
                <a:schemeClr val="bg1">
                  <a:lumMod val="85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41" name="타원 40"/>
            <p:cNvSpPr/>
            <p:nvPr/>
          </p:nvSpPr>
          <p:spPr>
            <a:xfrm>
              <a:off x="6228184" y="2168860"/>
              <a:ext cx="1080120" cy="1260140"/>
            </a:xfrm>
            <a:prstGeom prst="ellipse">
              <a:avLst/>
            </a:prstGeom>
            <a:solidFill>
              <a:schemeClr val="bg1">
                <a:lumMod val="85000"/>
              </a:schemeClr>
            </a:solidFill>
            <a:ln>
              <a:solidFill>
                <a:schemeClr val="bg1">
                  <a:lumMod val="85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42" name="타원 41"/>
            <p:cNvSpPr/>
            <p:nvPr/>
          </p:nvSpPr>
          <p:spPr>
            <a:xfrm>
              <a:off x="6048164" y="1628800"/>
              <a:ext cx="1080120" cy="1260140"/>
            </a:xfrm>
            <a:prstGeom prst="ellipse">
              <a:avLst/>
            </a:prstGeom>
            <a:solidFill>
              <a:schemeClr val="bg1">
                <a:lumMod val="85000"/>
              </a:schemeClr>
            </a:solidFill>
            <a:ln>
              <a:solidFill>
                <a:schemeClr val="bg1">
                  <a:lumMod val="85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grpSp>
      <p:pic>
        <p:nvPicPr>
          <p:cNvPr id="44" name="그림 43"/>
          <p:cNvPicPr>
            <a:picLocks noChangeAspect="1"/>
          </p:cNvPicPr>
          <p:nvPr/>
        </p:nvPicPr>
        <p:blipFill rotWithShape="1">
          <a:blip r:embed="rId10"/>
          <a:stretch>
            <a:fillRect/>
          </a:stretch>
        </p:blipFill>
        <p:spPr>
          <a:xfrm>
            <a:off x="7164288" y="2325365"/>
            <a:ext cx="1492374" cy="779598"/>
          </a:xfrm>
          <a:prstGeom prst="rect">
            <a:avLst/>
          </a:prstGeom>
        </p:spPr>
      </p:pic>
      <p:pic>
        <p:nvPicPr>
          <p:cNvPr id="46" name="그림 45"/>
          <p:cNvPicPr>
            <a:picLocks noChangeAspect="1"/>
          </p:cNvPicPr>
          <p:nvPr/>
        </p:nvPicPr>
        <p:blipFill rotWithShape="1">
          <a:blip r:embed="rId11"/>
          <a:stretch>
            <a:fillRect/>
          </a:stretch>
        </p:blipFill>
        <p:spPr>
          <a:xfrm>
            <a:off x="4535996" y="1863849"/>
            <a:ext cx="1171575" cy="17811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5"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6"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7"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9"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5" bldLvl="0" animBg="1"/>
      <p:bldP spid="31" grpId="0" bldLvl="0" animBg="1"/>
      <p:bldP spid="32" grpId="1" bldLvl="0" animBg="1"/>
      <p:bldP spid="33" grpId="2" bldLvl="0" animBg="1"/>
      <p:bldP spid="34" grpId="3" bldLvl="0" animBg="1"/>
      <p:bldP spid="35" grpId="4" bldLvl="0" animBg="1"/>
      <p:bldP spid="38" grpId="6" bldLvl="0" animBg="1"/>
      <p:bldP spid="43" grpId="8" bldLvl="0" animBg="1"/>
      <p:bldP spid="44" grpId="7" bldLvl="0" animBg="1"/>
      <p:bldP spid="46" grpId="9"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30" name="그림 6"/>
          <p:cNvPicPr/>
          <p:nvPr/>
        </p:nvPicPr>
        <p:blipFill rotWithShape="1">
          <a:blip r:embed="rId3"/>
          <a:srcRect r="3130"/>
          <a:stretch>
            <a:fillRect/>
          </a:stretch>
        </p:blipFill>
        <p:spPr>
          <a:xfrm>
            <a:off x="1691639" y="1967085"/>
            <a:ext cx="5653179" cy="3420403"/>
          </a:xfrm>
          <a:prstGeom prst="rect">
            <a:avLst/>
          </a:prstGeom>
        </p:spPr>
      </p:pic>
      <p:cxnSp>
        <p:nvCxnSpPr>
          <p:cNvPr id="31" name="직선 연결선 30"/>
          <p:cNvCxnSpPr/>
          <p:nvPr/>
        </p:nvCxnSpPr>
        <p:spPr>
          <a:xfrm>
            <a:off x="2555747" y="3911328"/>
            <a:ext cx="359372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2" name="오른쪽 화살표 31"/>
          <p:cNvSpPr/>
          <p:nvPr/>
        </p:nvSpPr>
        <p:spPr>
          <a:xfrm rot="19197330">
            <a:off x="3690856" y="3914535"/>
            <a:ext cx="490138" cy="274853"/>
          </a:xfrm>
          <a:prstGeom prst="rightArrow">
            <a:avLst>
              <a:gd name="adj1" fmla="val 50000"/>
              <a:gd name="adj2" fmla="val 50000"/>
            </a:avLst>
          </a:prstGeom>
          <a:solidFill>
            <a:schemeClr val="bg1"/>
          </a:solidFill>
          <a:ln>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33" name="직사각형 32"/>
          <p:cNvSpPr/>
          <p:nvPr/>
        </p:nvSpPr>
        <p:spPr>
          <a:xfrm>
            <a:off x="2627261" y="4199364"/>
            <a:ext cx="1944738" cy="432000"/>
          </a:xfrm>
          <a:prstGeom prst="rect">
            <a:avLst/>
          </a:prstGeom>
          <a:noFill/>
          <a:ln w="38100">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34" name="TextBox 33"/>
          <p:cNvSpPr txBox="1"/>
          <p:nvPr/>
        </p:nvSpPr>
        <p:spPr>
          <a:xfrm>
            <a:off x="143498" y="1152801"/>
            <a:ext cx="4175999" cy="359769"/>
          </a:xfrm>
          <a:prstGeom prst="rect">
            <a:avLst/>
          </a:prstGeom>
          <a:noFill/>
          <a:ln w="19050">
            <a:solidFill>
              <a:schemeClr val="bg1"/>
            </a:solidFill>
          </a:ln>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buFont typeface="Wingdings"/>
              <a:buNone/>
              <a:defRPr lang="ko-KR" altLang="en-US"/>
            </a:pPr>
            <a:r>
              <a:rPr lang="en-US" altLang="ko-KR" b="1">
                <a:solidFill>
                  <a:schemeClr val="tx2">
                    <a:lumMod val="50000"/>
                  </a:schemeClr>
                </a:solidFill>
                <a:effectLst>
                  <a:outerShdw blurRad="76200" dist="76200" dir="2700000" algn="ctr" rotWithShape="0">
                    <a:srgbClr val="000000">
                      <a:alpha val="50000"/>
                    </a:srgbClr>
                  </a:outerShdw>
                </a:effectLst>
              </a:rPr>
              <a:t>Dry adiabatic lapse rate(DALR)</a:t>
            </a:r>
          </a:p>
        </p:txBody>
      </p:sp>
      <p:sp>
        <p:nvSpPr>
          <p:cNvPr id="35" name="TextBox 34"/>
          <p:cNvSpPr txBox="1"/>
          <p:nvPr/>
        </p:nvSpPr>
        <p:spPr>
          <a:xfrm>
            <a:off x="4644008" y="1154897"/>
            <a:ext cx="4175955" cy="367198"/>
          </a:xfrm>
          <a:prstGeom prst="rect">
            <a:avLst/>
          </a:prstGeom>
          <a:noFill/>
          <a:ln w="19050">
            <a:solidFill>
              <a:schemeClr val="bg1"/>
            </a:solidFill>
          </a:ln>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buFont typeface="Wingdings"/>
              <a:buNone/>
              <a:defRPr lang="ko-KR" altLang="en-US"/>
            </a:pPr>
            <a:r>
              <a:rPr lang="en-US" altLang="ko-KR" b="1">
                <a:solidFill>
                  <a:schemeClr val="tx2">
                    <a:lumMod val="50000"/>
                  </a:schemeClr>
                </a:solidFill>
                <a:effectLst>
                  <a:outerShdw blurRad="76200" dist="76200" dir="2700000" algn="ctr" rotWithShape="0">
                    <a:srgbClr val="000000">
                      <a:alpha val="50000"/>
                    </a:srgbClr>
                  </a:outerShdw>
                </a:effectLst>
              </a:rPr>
              <a:t>Saturated adiabatic lapse rate(SALR)</a:t>
            </a:r>
          </a:p>
        </p:txBody>
      </p:sp>
      <p:sp>
        <p:nvSpPr>
          <p:cNvPr id="42" name="TextBox 41"/>
          <p:cNvSpPr txBox="1"/>
          <p:nvPr/>
        </p:nvSpPr>
        <p:spPr>
          <a:xfrm>
            <a:off x="539552" y="5510022"/>
            <a:ext cx="8100900" cy="367284"/>
          </a:xfrm>
          <a:prstGeom prst="rect">
            <a:avLst/>
          </a:prstGeom>
        </p:spPr>
        <p:txBody>
          <a:bodyPr wrap="square">
            <a:spAutoFit/>
          </a:bodyPr>
          <a:lstStyle/>
          <a:p>
            <a:pPr algn="ctr">
              <a:defRPr lang="ko-KR" altLang="en-US"/>
            </a:pPr>
            <a:r>
              <a:rPr lang="en-US" altLang="ko-KR"/>
              <a:t>If air has more water vapor(saturated), the lapse rate will be decreasing.</a:t>
            </a:r>
          </a:p>
        </p:txBody>
      </p:sp>
      <p:sp>
        <p:nvSpPr>
          <p:cNvPr id="44" name="TextBox 43"/>
          <p:cNvSpPr txBox="1"/>
          <p:nvPr/>
        </p:nvSpPr>
        <p:spPr>
          <a:xfrm>
            <a:off x="683563" y="5956396"/>
            <a:ext cx="8136398" cy="366299"/>
          </a:xfrm>
          <a:prstGeom prst="rect">
            <a:avLst/>
          </a:prstGeom>
        </p:spPr>
        <p:txBody>
          <a:bodyPr wrap="square">
            <a:spAutoFit/>
          </a:bodyPr>
          <a:lstStyle/>
          <a:p>
            <a:pPr>
              <a:defRPr lang="ko-KR" altLang="en-US"/>
            </a:pPr>
            <a:r>
              <a:rPr lang="en-US" altLang="ko-KR"/>
              <a:t>The smaller the lase rate becomes, the slower the temperature changes.</a:t>
            </a:r>
          </a:p>
        </p:txBody>
      </p:sp>
      <p:grpSp>
        <p:nvGrpSpPr>
          <p:cNvPr id="51" name="그룹 50"/>
          <p:cNvGrpSpPr/>
          <p:nvPr/>
        </p:nvGrpSpPr>
        <p:grpSpPr>
          <a:xfrm>
            <a:off x="3754331" y="581510"/>
            <a:ext cx="1058901" cy="1251953"/>
            <a:chOff x="3754331" y="581510"/>
            <a:chExt cx="1058901" cy="1251953"/>
          </a:xfrm>
        </p:grpSpPr>
        <p:sp>
          <p:nvSpPr>
            <p:cNvPr id="47" name="뺄셈 기호 46"/>
            <p:cNvSpPr/>
            <p:nvPr/>
          </p:nvSpPr>
          <p:spPr>
            <a:xfrm rot="2829426">
              <a:off x="3782817" y="854902"/>
              <a:ext cx="1058901" cy="512116"/>
            </a:xfrm>
            <a:prstGeom prst="mathMinus">
              <a:avLst>
                <a:gd name="adj1" fmla="val 23520"/>
              </a:avLst>
            </a:prstGeom>
            <a:solidFill>
              <a:srgbClr val="FF0000"/>
            </a:solidFill>
            <a:ln>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48" name="뺄셈 기호 47"/>
            <p:cNvSpPr/>
            <p:nvPr/>
          </p:nvSpPr>
          <p:spPr>
            <a:xfrm rot="8559737">
              <a:off x="3754331" y="1321347"/>
              <a:ext cx="1058901" cy="512116"/>
            </a:xfrm>
            <a:prstGeom prst="mathMinus">
              <a:avLst>
                <a:gd name="adj1" fmla="val 23520"/>
              </a:avLst>
            </a:prstGeom>
            <a:solidFill>
              <a:srgbClr val="FF0000"/>
            </a:solidFill>
            <a:ln>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grpSp>
      <p:sp>
        <p:nvSpPr>
          <p:cNvPr id="49" name="TextBox 48"/>
          <p:cNvSpPr txBox="1"/>
          <p:nvPr/>
        </p:nvSpPr>
        <p:spPr>
          <a:xfrm>
            <a:off x="539552" y="1768644"/>
            <a:ext cx="1224136" cy="36305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lang="ko-KR" altLang="en-US"/>
            </a:pPr>
            <a:r>
              <a:rPr lang="en-US" altLang="ko-KR" b="1"/>
              <a:t>10℃/km</a:t>
            </a:r>
          </a:p>
        </p:txBody>
      </p:sp>
      <p:sp>
        <p:nvSpPr>
          <p:cNvPr id="50" name="TextBox 49"/>
          <p:cNvSpPr txBox="1"/>
          <p:nvPr/>
        </p:nvSpPr>
        <p:spPr>
          <a:xfrm>
            <a:off x="7164288" y="1732640"/>
            <a:ext cx="1188132" cy="36421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lang="ko-KR" altLang="en-US"/>
            </a:pPr>
            <a:r>
              <a:rPr lang="en-US" altLang="ko-KR" b="1"/>
              <a:t>6℃/km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indefinite"/>
                                  </p:iterate>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grpId="1" nodeType="withEffect">
                                  <p:stCondLst>
                                    <p:cond delay="0"/>
                                  </p:stCondLst>
                                  <p:iterate>
                                    <p:tmAbs val="indefinite"/>
                                  </p:iterate>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2" nodeType="withEffect">
                                  <p:stCondLst>
                                    <p:cond delay="0"/>
                                  </p:stCondLst>
                                  <p:iterate>
                                    <p:tmAbs val="indefinite"/>
                                  </p:iterate>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par>
                                <p:cTn id="18" presetID="1" presetClass="entr" presetSubtype="0" fill="hold" grpId="4"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par>
                                <p:cTn id="20" presetID="1" presetClass="entr" presetSubtype="0" fill="hold" grpId="5"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grpId="6" nodeType="withEffect">
                                  <p:stCondLst>
                                    <p:cond delay="0"/>
                                  </p:stCondLst>
                                  <p:childTnLst>
                                    <p:set>
                                      <p:cBhvr>
                                        <p:cTn id="23" dur="1" fill="hold">
                                          <p:stCondLst>
                                            <p:cond delay="0"/>
                                          </p:stCondLst>
                                        </p:cTn>
                                        <p:tgtEl>
                                          <p:spTgt spid="49"/>
                                        </p:tgtEl>
                                        <p:attrNameLst>
                                          <p:attrName>style.visibility</p:attrName>
                                        </p:attrNameLst>
                                      </p:cBhvr>
                                      <p:to>
                                        <p:strVal val="visible"/>
                                      </p:to>
                                    </p:set>
                                  </p:childTnLst>
                                </p:cTn>
                              </p:par>
                              <p:par>
                                <p:cTn id="24" presetID="1" presetClass="entr" presetSubtype="0" fill="hold" grpId="7" nodeType="with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1" bldLvl="0" animBg="1"/>
      <p:bldP spid="33" grpId="2" bldLvl="0" animBg="1"/>
      <p:bldP spid="42" grpId="3" bldLvl="0" animBg="1"/>
      <p:bldP spid="44" grpId="4" bldLvl="0" animBg="1"/>
      <p:bldP spid="51" grpId="5" bldLvl="0" animBg="1"/>
      <p:bldP spid="49" grpId="6" bldLvl="0" animBg="1"/>
      <p:bldP spid="50" grpId="7"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43" name="그림 42"/>
          <p:cNvPicPr/>
          <p:nvPr/>
        </p:nvPicPr>
        <p:blipFill rotWithShape="1">
          <a:blip r:embed="rId3"/>
          <a:stretch>
            <a:fillRect/>
          </a:stretch>
        </p:blipFill>
        <p:spPr>
          <a:xfrm>
            <a:off x="341530" y="3104964"/>
            <a:ext cx="3942438" cy="3024336"/>
          </a:xfrm>
          <a:prstGeom prst="rect">
            <a:avLst/>
          </a:prstGeom>
          <a:ln w="88900" cap="sq">
            <a:noFill/>
            <a:miter/>
          </a:ln>
          <a:effectLst>
            <a:outerShdw blurRad="127000" dist="127000" dir="2700000" algn="tr" rotWithShape="0">
              <a:prstClr val="black">
                <a:alpha val="40000"/>
              </a:prstClr>
            </a:outerShdw>
          </a:effectLst>
        </p:spPr>
      </p:pic>
      <p:sp>
        <p:nvSpPr>
          <p:cNvPr id="44" name="TextBox 43"/>
          <p:cNvSpPr txBox="1"/>
          <p:nvPr/>
        </p:nvSpPr>
        <p:spPr>
          <a:xfrm>
            <a:off x="683568" y="1088740"/>
            <a:ext cx="7344816" cy="776255"/>
          </a:xfrm>
          <a:prstGeom prst="rect">
            <a:avLst/>
          </a:prstGeom>
        </p:spPr>
        <p:txBody>
          <a:bodyPr wrap="square">
            <a:spAutoFit/>
          </a:bodyPr>
          <a:lstStyle/>
          <a:p>
            <a:pPr>
              <a:lnSpc>
                <a:spcPct val="125000"/>
              </a:lnSpc>
              <a:defRPr lang="ko-KR" altLang="en-US"/>
            </a:pPr>
            <a:r>
              <a:rPr lang="en-US" altLang="en-US" b="1">
                <a:ea typeface="함초롬바탕"/>
              </a:rPr>
              <a:t>The differences between lapse rates in the atmosphere</a:t>
            </a:r>
          </a:p>
          <a:p>
            <a:pPr>
              <a:lnSpc>
                <a:spcPct val="125000"/>
              </a:lnSpc>
              <a:defRPr lang="ko-KR" altLang="en-US"/>
            </a:pPr>
            <a:r>
              <a:rPr lang="en-US" altLang="ko-KR" b="1">
                <a:ea typeface="함초롬바탕"/>
              </a:rPr>
              <a:t>             </a:t>
            </a:r>
            <a:r>
              <a:rPr lang="en-US" altLang="en-US" b="1">
                <a:ea typeface="함초롬바탕"/>
              </a:rPr>
              <a:t>different weather to occur and different clouds form. </a:t>
            </a:r>
          </a:p>
        </p:txBody>
      </p:sp>
      <p:sp>
        <p:nvSpPr>
          <p:cNvPr id="45" name="오른쪽 화살표 44"/>
          <p:cNvSpPr/>
          <p:nvPr/>
        </p:nvSpPr>
        <p:spPr>
          <a:xfrm>
            <a:off x="935596" y="1484784"/>
            <a:ext cx="612068" cy="360040"/>
          </a:xfrm>
          <a:prstGeom prst="rightArrow">
            <a:avLst>
              <a:gd name="adj1" fmla="val 50000"/>
              <a:gd name="adj2" fmla="val 50000"/>
            </a:avLst>
          </a:prstGeom>
          <a:solidFill>
            <a:srgbClr val="42C7F1"/>
          </a:solidFill>
          <a:ln>
            <a:solidFill>
              <a:srgbClr val="42C7F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47" name="TextBox 21"/>
          <p:cNvSpPr txBox="1"/>
          <p:nvPr/>
        </p:nvSpPr>
        <p:spPr>
          <a:xfrm>
            <a:off x="539551" y="2237068"/>
            <a:ext cx="6156685" cy="471852"/>
          </a:xfrm>
          <a:prstGeom prst="rect">
            <a:avLst/>
          </a:prstGeom>
        </p:spPr>
        <p:txBody>
          <a:bodyPr wrap="square">
            <a:spAutoFit/>
          </a:bodyPr>
          <a:lstStyle/>
          <a:p>
            <a:pPr>
              <a:buFont typeface="Wingdings"/>
              <a:buNone/>
              <a:defRPr lang="ko-KR" altLang="en-US"/>
            </a:pPr>
            <a:r>
              <a:rPr lang="en-US" altLang="ko-KR" sz="2500" b="1">
                <a:solidFill>
                  <a:srgbClr val="1B1760"/>
                </a:solidFill>
                <a:effectLst>
                  <a:reflection blurRad="6350" stA="50000" endA="300" dir="5400000" sy="-100000" algn="bl" rotWithShape="0"/>
                </a:effectLst>
              </a:rPr>
              <a:t>Atmospheric Stability &amp; Instability</a:t>
            </a:r>
          </a:p>
        </p:txBody>
      </p:sp>
      <p:sp>
        <p:nvSpPr>
          <p:cNvPr id="48" name="TextBox 47"/>
          <p:cNvSpPr txBox="1"/>
          <p:nvPr/>
        </p:nvSpPr>
        <p:spPr>
          <a:xfrm>
            <a:off x="4680011" y="3032956"/>
            <a:ext cx="4104456" cy="2622989"/>
          </a:xfrm>
          <a:prstGeom prst="rect">
            <a:avLst/>
          </a:prstGeom>
        </p:spPr>
        <p:txBody>
          <a:bodyPr wrap="square">
            <a:spAutoFit/>
          </a:bodyPr>
          <a:lstStyle/>
          <a:p>
            <a:pPr>
              <a:lnSpc>
                <a:spcPct val="125000"/>
              </a:lnSpc>
              <a:buFont typeface="Wingdings"/>
              <a:buChar char="Ø"/>
              <a:defRPr lang="ko-KR" altLang="en-US"/>
            </a:pPr>
            <a:r>
              <a:rPr lang="en-US" altLang="ko-KR" sz="1900"/>
              <a:t>  The relationship between the temperature and density of the air parcel and the surrounding air.</a:t>
            </a:r>
          </a:p>
          <a:p>
            <a:pPr>
              <a:lnSpc>
                <a:spcPct val="125000"/>
              </a:lnSpc>
              <a:buFont typeface="Wingdings"/>
              <a:buChar char="Ø"/>
              <a:defRPr lang="ko-KR" altLang="en-US"/>
            </a:pPr>
            <a:endParaRPr lang="en-US" altLang="ko-KR" sz="1900"/>
          </a:p>
          <a:p>
            <a:pPr>
              <a:lnSpc>
                <a:spcPct val="125000"/>
              </a:lnSpc>
              <a:buFont typeface="Wingdings"/>
              <a:buChar char="Ø"/>
              <a:defRPr lang="ko-KR" altLang="en-US"/>
            </a:pPr>
            <a:r>
              <a:rPr lang="en-US" altLang="ko-KR" sz="1900"/>
              <a:t>  This can be thought of as the relationship between the ELR &amp; DALR/SALR of the air parcel.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0" y="187200"/>
            <a:ext cx="2556000" cy="648000"/>
            <a:chOff x="0" y="187200"/>
            <a:chExt cx="2340000" cy="648000"/>
          </a:xfrm>
        </p:grpSpPr>
        <p:sp>
          <p:nvSpPr>
            <p:cNvPr id="4" name="직사각형 3"/>
            <p:cNvSpPr/>
            <p:nvPr/>
          </p:nvSpPr>
          <p:spPr>
            <a:xfrm>
              <a:off x="0" y="187200"/>
              <a:ext cx="2340000" cy="648000"/>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1" y="188638"/>
              <a:ext cx="2160244" cy="571457"/>
            </a:xfrm>
            <a:prstGeom prst="rect">
              <a:avLst/>
            </a:prstGeom>
            <a:noFill/>
          </p:spPr>
          <p:txBody>
            <a:bodyPr wrap="square">
              <a:spAutoFit/>
            </a:bodyPr>
            <a:lstStyle/>
            <a:p>
              <a:pPr algn="ctr">
                <a:defRPr lang="ko-KR" altLang="en-US"/>
              </a:pPr>
              <a:r>
                <a:rPr lang="en-US" altLang="ko-KR" sz="3200" b="1">
                  <a:solidFill>
                    <a:schemeClr val="bg1"/>
                  </a:solidFill>
                </a:rPr>
                <a:t>CONTENTS</a:t>
              </a:r>
            </a:p>
          </p:txBody>
        </p:sp>
      </p:grpSp>
      <p:sp>
        <p:nvSpPr>
          <p:cNvPr id="7" name="TextBox 6"/>
          <p:cNvSpPr txBox="1"/>
          <p:nvPr/>
        </p:nvSpPr>
        <p:spPr>
          <a:xfrm>
            <a:off x="2879812" y="1376772"/>
            <a:ext cx="4248472" cy="519849"/>
          </a:xfrm>
          <a:prstGeom prst="rect">
            <a:avLst/>
          </a:prstGeom>
          <a:noFill/>
        </p:spPr>
        <p:txBody>
          <a:bodyPr wrap="square">
            <a:spAutoFit/>
          </a:bodyPr>
          <a:lstStyle/>
          <a:p>
            <a:pPr lvl="0">
              <a:defRPr lang="ko-KR" altLang="en-US"/>
            </a:pPr>
            <a:r>
              <a:rPr lang="en-US" altLang="ko-KR" sz="2800" b="1">
                <a:solidFill>
                  <a:schemeClr val="bg1">
                    <a:lumMod val="75000"/>
                  </a:schemeClr>
                </a:solidFill>
              </a:rPr>
              <a:t>01 .</a:t>
            </a:r>
            <a:r>
              <a:rPr lang="en-US" altLang="ko-KR" sz="2800" b="1"/>
              <a:t> </a:t>
            </a:r>
            <a:r>
              <a:rPr lang="en-US" altLang="ko-KR" sz="2800" b="1">
                <a:solidFill>
                  <a:srgbClr val="1B1760"/>
                </a:solidFill>
              </a:rPr>
              <a:t>Introduction</a:t>
            </a:r>
          </a:p>
        </p:txBody>
      </p:sp>
      <p:sp>
        <p:nvSpPr>
          <p:cNvPr id="8" name="TextBox 7"/>
          <p:cNvSpPr txBox="1"/>
          <p:nvPr/>
        </p:nvSpPr>
        <p:spPr>
          <a:xfrm>
            <a:off x="2879812" y="2336879"/>
            <a:ext cx="5580620" cy="518716"/>
          </a:xfrm>
          <a:prstGeom prst="rect">
            <a:avLst/>
          </a:prstGeom>
          <a:noFill/>
        </p:spPr>
        <p:txBody>
          <a:bodyPr wrap="square">
            <a:spAutoFit/>
          </a:bodyPr>
          <a:lstStyle/>
          <a:p>
            <a:pPr lvl="0">
              <a:defRPr lang="ko-KR" altLang="en-US"/>
            </a:pPr>
            <a:r>
              <a:rPr lang="en-US" altLang="ko-KR" sz="2800" b="1">
                <a:solidFill>
                  <a:schemeClr val="bg1">
                    <a:lumMod val="75000"/>
                  </a:schemeClr>
                </a:solidFill>
              </a:rPr>
              <a:t>02 .</a:t>
            </a:r>
            <a:r>
              <a:rPr lang="en-US" altLang="ko-KR" sz="2800" b="1"/>
              <a:t> </a:t>
            </a:r>
            <a:r>
              <a:rPr lang="en-US" altLang="ko-KR" sz="2800" b="1">
                <a:solidFill>
                  <a:srgbClr val="1B1760"/>
                </a:solidFill>
              </a:rPr>
              <a:t>Climate Change Feedback</a:t>
            </a:r>
          </a:p>
        </p:txBody>
      </p:sp>
      <p:sp>
        <p:nvSpPr>
          <p:cNvPr id="9" name="TextBox 8"/>
          <p:cNvSpPr txBox="1"/>
          <p:nvPr/>
        </p:nvSpPr>
        <p:spPr>
          <a:xfrm>
            <a:off x="2879812" y="4757800"/>
            <a:ext cx="4248472" cy="519613"/>
          </a:xfrm>
          <a:prstGeom prst="rect">
            <a:avLst/>
          </a:prstGeom>
          <a:noFill/>
        </p:spPr>
        <p:txBody>
          <a:bodyPr wrap="square">
            <a:spAutoFit/>
          </a:bodyPr>
          <a:lstStyle/>
          <a:p>
            <a:pPr lvl="0">
              <a:defRPr lang="ko-KR" altLang="en-US"/>
            </a:pPr>
            <a:r>
              <a:rPr lang="en-US" altLang="ko-KR" sz="2800" b="1">
                <a:solidFill>
                  <a:schemeClr val="bg1">
                    <a:lumMod val="75000"/>
                  </a:schemeClr>
                </a:solidFill>
              </a:rPr>
              <a:t>03 .</a:t>
            </a:r>
            <a:r>
              <a:rPr lang="en-US" altLang="ko-KR" sz="2800" b="1"/>
              <a:t> </a:t>
            </a:r>
            <a:r>
              <a:rPr lang="en-US" altLang="ko-KR" sz="2800" b="1">
                <a:solidFill>
                  <a:srgbClr val="1B1760"/>
                </a:solidFill>
              </a:rPr>
              <a:t>Discussion</a:t>
            </a:r>
          </a:p>
        </p:txBody>
      </p:sp>
      <p:sp>
        <p:nvSpPr>
          <p:cNvPr id="10" name="TextBox 9"/>
          <p:cNvSpPr txBox="1"/>
          <p:nvPr/>
        </p:nvSpPr>
        <p:spPr>
          <a:xfrm>
            <a:off x="2879812" y="5717906"/>
            <a:ext cx="4248472" cy="519406"/>
          </a:xfrm>
          <a:prstGeom prst="rect">
            <a:avLst/>
          </a:prstGeom>
          <a:noFill/>
        </p:spPr>
        <p:txBody>
          <a:bodyPr wrap="square">
            <a:spAutoFit/>
          </a:bodyPr>
          <a:lstStyle/>
          <a:p>
            <a:pPr lvl="0">
              <a:defRPr lang="ko-KR" altLang="en-US"/>
            </a:pPr>
            <a:r>
              <a:rPr lang="en-US" altLang="ko-KR" sz="2800" b="1">
                <a:solidFill>
                  <a:schemeClr val="bg1">
                    <a:lumMod val="75000"/>
                  </a:schemeClr>
                </a:solidFill>
              </a:rPr>
              <a:t>04 .</a:t>
            </a:r>
            <a:r>
              <a:rPr lang="en-US" altLang="ko-KR" sz="2800" b="1"/>
              <a:t> </a:t>
            </a:r>
            <a:r>
              <a:rPr lang="en-US" altLang="ko-KR" sz="2800" b="1">
                <a:solidFill>
                  <a:srgbClr val="1B1760"/>
                </a:solidFill>
              </a:rPr>
              <a:t>Reference</a:t>
            </a:r>
          </a:p>
        </p:txBody>
      </p:sp>
      <p:sp>
        <p:nvSpPr>
          <p:cNvPr id="11" name="TextBox 10"/>
          <p:cNvSpPr txBox="1"/>
          <p:nvPr/>
        </p:nvSpPr>
        <p:spPr>
          <a:xfrm>
            <a:off x="3887924" y="2780928"/>
            <a:ext cx="4176464" cy="1604955"/>
          </a:xfrm>
          <a:prstGeom prst="rect">
            <a:avLst/>
          </a:prstGeom>
        </p:spPr>
        <p:txBody>
          <a:bodyPr wrap="square">
            <a:spAutoFit/>
          </a:bodyPr>
          <a:lstStyle/>
          <a:p>
            <a:pPr>
              <a:lnSpc>
                <a:spcPct val="150000"/>
              </a:lnSpc>
              <a:buFont typeface="Wingdings"/>
              <a:buChar char="§"/>
              <a:defRPr lang="ko-KR" altLang="en-US"/>
            </a:pPr>
            <a:r>
              <a:rPr lang="en-US" altLang="ko-KR" sz="2200" b="1">
                <a:solidFill>
                  <a:schemeClr val="bg1">
                    <a:lumMod val="70000"/>
                  </a:schemeClr>
                </a:solidFill>
              </a:rPr>
              <a:t> Water Vapor Feedback</a:t>
            </a:r>
          </a:p>
          <a:p>
            <a:pPr>
              <a:lnSpc>
                <a:spcPct val="150000"/>
              </a:lnSpc>
              <a:buFont typeface="Wingdings"/>
              <a:buChar char="§"/>
              <a:defRPr lang="ko-KR" altLang="en-US"/>
            </a:pPr>
            <a:r>
              <a:rPr lang="en-US" altLang="ko-KR" sz="2200" b="1">
                <a:solidFill>
                  <a:schemeClr val="bg1">
                    <a:lumMod val="70000"/>
                  </a:schemeClr>
                </a:solidFill>
              </a:rPr>
              <a:t> Lapse Rate Feedback</a:t>
            </a:r>
          </a:p>
          <a:p>
            <a:pPr>
              <a:lnSpc>
                <a:spcPct val="150000"/>
              </a:lnSpc>
              <a:buFont typeface="Wingdings"/>
              <a:buChar char="§"/>
              <a:defRPr lang="ko-KR" altLang="en-US"/>
            </a:pPr>
            <a:r>
              <a:rPr lang="en-US" altLang="ko-KR" sz="2200" b="1">
                <a:solidFill>
                  <a:schemeClr val="bg1">
                    <a:lumMod val="70000"/>
                  </a:schemeClr>
                </a:solidFill>
              </a:rPr>
              <a:t> Cloud Feedback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50" name="그림 49"/>
          <p:cNvPicPr>
            <a:picLocks noChangeAspect="1"/>
          </p:cNvPicPr>
          <p:nvPr/>
        </p:nvPicPr>
        <p:blipFill rotWithShape="1">
          <a:blip r:embed="rId3"/>
          <a:stretch>
            <a:fillRect/>
          </a:stretch>
        </p:blipFill>
        <p:spPr>
          <a:xfrm>
            <a:off x="467543" y="1664804"/>
            <a:ext cx="8232068" cy="5112568"/>
          </a:xfrm>
          <a:prstGeom prst="rect">
            <a:avLst/>
          </a:prstGeom>
        </p:spPr>
      </p:pic>
      <p:sp>
        <p:nvSpPr>
          <p:cNvPr id="53" name="TextBox 21"/>
          <p:cNvSpPr txBox="1"/>
          <p:nvPr/>
        </p:nvSpPr>
        <p:spPr>
          <a:xfrm>
            <a:off x="323528" y="1088740"/>
            <a:ext cx="3888432" cy="471852"/>
          </a:xfrm>
          <a:prstGeom prst="rect">
            <a:avLst/>
          </a:prstGeom>
        </p:spPr>
        <p:txBody>
          <a:bodyPr wrap="square">
            <a:spAutoFit/>
          </a:bodyPr>
          <a:lstStyle/>
          <a:p>
            <a:pPr>
              <a:buFont typeface="Wingdings"/>
              <a:buChar char="Ø"/>
              <a:defRPr lang="ko-KR" altLang="en-US"/>
            </a:pPr>
            <a:r>
              <a:rPr lang="en-US" altLang="ko-KR" sz="2500" b="1">
                <a:solidFill>
                  <a:srgbClr val="1B1760"/>
                </a:solidFill>
                <a:effectLst>
                  <a:reflection blurRad="6350" stA="50000" endA="300" dir="5400000" sy="-100000" algn="bl" rotWithShape="0"/>
                </a:effectLst>
              </a:rPr>
              <a:t> Absolute stability</a:t>
            </a:r>
          </a:p>
        </p:txBody>
      </p:sp>
      <p:sp>
        <p:nvSpPr>
          <p:cNvPr id="58" name="TextBox 57"/>
          <p:cNvSpPr txBox="1"/>
          <p:nvPr/>
        </p:nvSpPr>
        <p:spPr>
          <a:xfrm>
            <a:off x="3959932" y="1041904"/>
            <a:ext cx="4320480" cy="4428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lang="ko-KR" altLang="en-US"/>
            </a:pPr>
            <a:r>
              <a:rPr lang="en-US" altLang="ko-KR" sz="2300" b="1"/>
              <a:t>ELR &lt; ALR(DALR/SALR)</a:t>
            </a:r>
          </a:p>
        </p:txBody>
      </p:sp>
      <p:sp>
        <p:nvSpPr>
          <p:cNvPr id="59" name="아래쪽 화살표 58"/>
          <p:cNvSpPr/>
          <p:nvPr/>
        </p:nvSpPr>
        <p:spPr>
          <a:xfrm>
            <a:off x="3995936" y="2960948"/>
            <a:ext cx="612068" cy="2412268"/>
          </a:xfrm>
          <a:prstGeom prst="downArrow">
            <a:avLst>
              <a:gd name="adj1" fmla="val 50000"/>
              <a:gd name="adj2" fmla="val 50000"/>
            </a:avLst>
          </a:prstGeom>
          <a:solidFill>
            <a:srgbClr val="FF0000"/>
          </a:solidFill>
          <a:ln>
            <a:solidFill>
              <a:schemeClr val="bg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indefinite"/>
                                  </p:iterate>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그림 56"/>
          <p:cNvPicPr>
            <a:picLocks noChangeAspect="1"/>
          </p:cNvPicPr>
          <p:nvPr/>
        </p:nvPicPr>
        <p:blipFill rotWithShape="1">
          <a:blip r:embed="rId3">
            <a:lum bright="10000"/>
          </a:blip>
          <a:stretch>
            <a:fillRect/>
          </a:stretch>
        </p:blipFill>
        <p:spPr>
          <a:xfrm>
            <a:off x="503548" y="1916832"/>
            <a:ext cx="8172908" cy="4728025"/>
          </a:xfrm>
          <a:prstGeom prst="rect">
            <a:avLst/>
          </a:prstGeom>
        </p:spPr>
      </p:pic>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54" name="TextBox 21"/>
          <p:cNvSpPr txBox="1"/>
          <p:nvPr/>
        </p:nvSpPr>
        <p:spPr>
          <a:xfrm>
            <a:off x="323528" y="1088740"/>
            <a:ext cx="3888432" cy="471852"/>
          </a:xfrm>
          <a:prstGeom prst="rect">
            <a:avLst/>
          </a:prstGeom>
        </p:spPr>
        <p:txBody>
          <a:bodyPr wrap="square">
            <a:spAutoFit/>
          </a:bodyPr>
          <a:lstStyle/>
          <a:p>
            <a:pPr>
              <a:buFont typeface="Wingdings"/>
              <a:buChar char="Ø"/>
              <a:defRPr lang="ko-KR" altLang="en-US"/>
            </a:pPr>
            <a:r>
              <a:rPr lang="en-US" altLang="ko-KR" sz="2500" b="1">
                <a:solidFill>
                  <a:srgbClr val="1B1760"/>
                </a:solidFill>
                <a:effectLst>
                  <a:reflection blurRad="6350" stA="50000" endA="300" dir="5400000" sy="-100000" algn="bl" rotWithShape="0"/>
                </a:effectLst>
              </a:rPr>
              <a:t> Absolute Instability</a:t>
            </a:r>
          </a:p>
        </p:txBody>
      </p:sp>
      <p:sp>
        <p:nvSpPr>
          <p:cNvPr id="55" name="TextBox 54"/>
          <p:cNvSpPr txBox="1"/>
          <p:nvPr/>
        </p:nvSpPr>
        <p:spPr>
          <a:xfrm>
            <a:off x="3959932" y="1041904"/>
            <a:ext cx="4320480" cy="4428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lang="ko-KR" altLang="en-US"/>
            </a:pPr>
            <a:r>
              <a:rPr lang="en-US" altLang="ko-KR" sz="2300" b="1"/>
              <a:t>ELR &gt; ALR(DALR/SALR)</a:t>
            </a:r>
          </a:p>
        </p:txBody>
      </p:sp>
      <p:sp>
        <p:nvSpPr>
          <p:cNvPr id="56" name="위쪽 화살표 55"/>
          <p:cNvSpPr/>
          <p:nvPr/>
        </p:nvSpPr>
        <p:spPr>
          <a:xfrm>
            <a:off x="4499992" y="2852936"/>
            <a:ext cx="612068" cy="2592288"/>
          </a:xfrm>
          <a:prstGeom prst="upArrow">
            <a:avLst>
              <a:gd name="adj1" fmla="val 50000"/>
              <a:gd name="adj2" fmla="val 50000"/>
            </a:avLst>
          </a:prstGeom>
          <a:solidFill>
            <a:srgbClr val="FF0000"/>
          </a:solidFill>
          <a:ln>
            <a:solidFill>
              <a:schemeClr val="bg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51" name="그림 50"/>
          <p:cNvPicPr>
            <a:picLocks noChangeAspect="1"/>
          </p:cNvPicPr>
          <p:nvPr/>
        </p:nvPicPr>
        <p:blipFill rotWithShape="1">
          <a:blip r:embed="rId3"/>
          <a:stretch>
            <a:fillRect/>
          </a:stretch>
        </p:blipFill>
        <p:spPr>
          <a:xfrm>
            <a:off x="575556" y="1824947"/>
            <a:ext cx="7884875" cy="4925104"/>
          </a:xfrm>
          <a:prstGeom prst="rect">
            <a:avLst/>
          </a:prstGeom>
        </p:spPr>
      </p:pic>
      <p:sp>
        <p:nvSpPr>
          <p:cNvPr id="52" name="TextBox 21"/>
          <p:cNvSpPr txBox="1"/>
          <p:nvPr/>
        </p:nvSpPr>
        <p:spPr>
          <a:xfrm>
            <a:off x="323528" y="1088740"/>
            <a:ext cx="3888432" cy="471454"/>
          </a:xfrm>
          <a:prstGeom prst="rect">
            <a:avLst/>
          </a:prstGeom>
        </p:spPr>
        <p:txBody>
          <a:bodyPr wrap="square">
            <a:spAutoFit/>
          </a:bodyPr>
          <a:lstStyle/>
          <a:p>
            <a:pPr>
              <a:buFont typeface="Wingdings"/>
              <a:buChar char="Ø"/>
              <a:defRPr lang="ko-KR" altLang="en-US"/>
            </a:pPr>
            <a:r>
              <a:rPr lang="en-US" altLang="ko-KR" sz="2500" b="1">
                <a:solidFill>
                  <a:srgbClr val="1B1760"/>
                </a:solidFill>
                <a:effectLst>
                  <a:reflection blurRad="6350" stA="50000" endA="300" dir="5400000" sy="-100000" algn="bl" rotWithShape="0"/>
                </a:effectLst>
              </a:rPr>
              <a:t> Conditional Instability</a:t>
            </a:r>
          </a:p>
        </p:txBody>
      </p:sp>
      <p:sp>
        <p:nvSpPr>
          <p:cNvPr id="53" name="TextBox 52"/>
          <p:cNvSpPr txBox="1"/>
          <p:nvPr/>
        </p:nvSpPr>
        <p:spPr>
          <a:xfrm>
            <a:off x="4499992" y="1041904"/>
            <a:ext cx="4320480" cy="4428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lang="ko-KR" altLang="en-US"/>
            </a:pPr>
            <a:r>
              <a:rPr lang="en-US" altLang="ko-KR" sz="2300" b="1"/>
              <a:t>SALR &lt; ELR &lt; DALR</a:t>
            </a:r>
          </a:p>
        </p:txBody>
      </p:sp>
      <p:sp>
        <p:nvSpPr>
          <p:cNvPr id="54" name="아래쪽 화살표 53"/>
          <p:cNvSpPr/>
          <p:nvPr/>
        </p:nvSpPr>
        <p:spPr>
          <a:xfrm>
            <a:off x="4463988" y="4653136"/>
            <a:ext cx="540060" cy="1008112"/>
          </a:xfrm>
          <a:prstGeom prst="downArrow">
            <a:avLst>
              <a:gd name="adj1" fmla="val 50000"/>
              <a:gd name="adj2" fmla="val 50000"/>
            </a:avLst>
          </a:prstGeom>
          <a:solidFill>
            <a:srgbClr val="FF0000"/>
          </a:solidFill>
          <a:ln>
            <a:solidFill>
              <a:schemeClr val="bg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55" name="아래쪽 화살표 54"/>
          <p:cNvSpPr/>
          <p:nvPr/>
        </p:nvSpPr>
        <p:spPr>
          <a:xfrm rot="10800000">
            <a:off x="4463988" y="2672916"/>
            <a:ext cx="540060" cy="1008112"/>
          </a:xfrm>
          <a:prstGeom prst="downArrow">
            <a:avLst>
              <a:gd name="adj1" fmla="val 50000"/>
              <a:gd name="adj2" fmla="val 50000"/>
            </a:avLst>
          </a:prstGeom>
          <a:solidFill>
            <a:srgbClr val="FF0000"/>
          </a:solidFill>
          <a:ln>
            <a:solidFill>
              <a:schemeClr val="bg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indefinite"/>
                                  </p:iterate>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1" fill="hold" grpId="1" nodeType="withEffect">
                                  <p:stCondLst>
                                    <p:cond delay="0"/>
                                  </p:stCondLst>
                                  <p:iterate>
                                    <p:tmAbs val="indefinite"/>
                                  </p:iterate>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1" bldLvl="0" animBg="1"/>
      <p:bldP spid="5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5"/>
          <p:cNvSpPr txBox="1"/>
          <p:nvPr/>
        </p:nvSpPr>
        <p:spPr>
          <a:xfrm>
            <a:off x="395477" y="1196720"/>
            <a:ext cx="5846233" cy="515875"/>
          </a:xfrm>
          <a:prstGeom prst="rect">
            <a:avLst/>
          </a:prstGeom>
          <a:noFill/>
        </p:spPr>
        <p:txBody>
          <a:bodyPr wrap="square">
            <a:spAutoFit/>
          </a:bodyPr>
          <a:lstStyle/>
          <a:p>
            <a:pPr lvl="0">
              <a:defRPr lang="ko-KR" altLang="en-US"/>
            </a:pPr>
            <a:r>
              <a:rPr lang="en-US" altLang="ko-KR" sz="2800" b="1">
                <a:solidFill>
                  <a:srgbClr val="1B1760"/>
                </a:solidFill>
                <a:effectLst>
                  <a:reflection blurRad="6350" stA="50000" endA="300" dir="5400000" sy="-100000" algn="bl" rotWithShape="0"/>
                </a:effectLst>
                <a:latin typeface="맑은 고딕"/>
                <a:ea typeface="맑은 고딕"/>
                <a:cs typeface="맑은 고딕"/>
              </a:rPr>
              <a:t>Definition of lapse rate feedback</a:t>
            </a:r>
          </a:p>
        </p:txBody>
      </p:sp>
      <p:sp>
        <p:nvSpPr>
          <p:cNvPr id="77" name="내용 개체 틀 2"/>
          <p:cNvSpPr txBox="1"/>
          <p:nvPr/>
        </p:nvSpPr>
        <p:spPr>
          <a:xfrm>
            <a:off x="577294" y="2219747"/>
            <a:ext cx="8176422" cy="3048940"/>
          </a:xfrm>
          <a:prstGeom prst="rect">
            <a:avLst/>
          </a:prstGeom>
        </p:spPr>
        <p:txBody>
          <a:bodyPr/>
          <a:lstStyle/>
          <a:p>
            <a:pPr>
              <a:lnSpc>
                <a:spcPct val="200000"/>
              </a:lnSpc>
              <a:buFont typeface="Wingdings"/>
              <a:buChar char="Ø"/>
              <a:defRPr lang="ko-KR" altLang="en-US"/>
            </a:pPr>
            <a:r>
              <a:rPr lang="en-US" altLang="ko-KR" sz="2000">
                <a:latin typeface="맑은 고딕"/>
                <a:ea typeface="맑은 고딕"/>
                <a:cs typeface="맑은 고딕"/>
              </a:rPr>
              <a:t> The vertical variations of the temperature change.</a:t>
            </a:r>
          </a:p>
          <a:p>
            <a:pPr>
              <a:lnSpc>
                <a:spcPct val="200000"/>
              </a:lnSpc>
              <a:buFont typeface="Wingdings"/>
              <a:buChar char="Ø"/>
              <a:defRPr lang="ko-KR" altLang="en-US"/>
            </a:pPr>
            <a:endParaRPr lang="en-US" altLang="ko-KR" sz="600">
              <a:latin typeface="맑은 고딕"/>
              <a:ea typeface="맑은 고딕"/>
              <a:cs typeface="맑은 고딕"/>
            </a:endParaRPr>
          </a:p>
          <a:p>
            <a:pPr>
              <a:lnSpc>
                <a:spcPct val="200000"/>
              </a:lnSpc>
              <a:buFont typeface="Wingdings"/>
              <a:buChar char="Ø"/>
              <a:defRPr lang="ko-KR" altLang="en-US"/>
            </a:pPr>
            <a:r>
              <a:rPr lang="en-US" altLang="ko-KR" sz="2000">
                <a:latin typeface="맑은 고딕"/>
                <a:ea typeface="맑은 고딕"/>
                <a:cs typeface="맑은 고딕"/>
              </a:rPr>
              <a:t> When the earth gets warmer, air can contain more water vapor.</a:t>
            </a:r>
          </a:p>
          <a:p>
            <a:pPr>
              <a:lnSpc>
                <a:spcPct val="200000"/>
              </a:lnSpc>
              <a:buFont typeface="Wingdings"/>
              <a:buChar char="Ø"/>
              <a:defRPr lang="ko-KR" altLang="en-US"/>
            </a:pPr>
            <a:endParaRPr lang="en-US" altLang="ko-KR" sz="400">
              <a:latin typeface="맑은 고딕"/>
              <a:ea typeface="맑은 고딕"/>
              <a:cs typeface="맑은 고딕"/>
            </a:endParaRPr>
          </a:p>
          <a:p>
            <a:pPr>
              <a:lnSpc>
                <a:spcPct val="200000"/>
              </a:lnSpc>
              <a:buFont typeface="Wingdings"/>
              <a:buChar char="Ø"/>
              <a:defRPr lang="ko-KR" altLang="en-US"/>
            </a:pPr>
            <a:r>
              <a:rPr lang="en-US" altLang="ko-KR" sz="2000">
                <a:latin typeface="맑은 고딕"/>
                <a:ea typeface="맑은 고딕"/>
                <a:cs typeface="맑은 고딕"/>
              </a:rPr>
              <a:t> This has impact on the lapse rate.</a:t>
            </a:r>
          </a:p>
          <a:p>
            <a:pPr>
              <a:lnSpc>
                <a:spcPct val="200000"/>
              </a:lnSpc>
              <a:buFont typeface="Wingdings"/>
              <a:buNone/>
              <a:defRPr lang="ko-KR" altLang="en-US"/>
            </a:pPr>
            <a:r>
              <a:rPr lang="en-US" altLang="ko-KR" sz="2000">
                <a:latin typeface="맑은 고딕"/>
                <a:ea typeface="맑은 고딕"/>
                <a:cs typeface="맑은 고딕"/>
              </a:rPr>
              <a:t>   (more water vapor = more heat transfer to higher altitudes)</a:t>
            </a:r>
          </a:p>
          <a:p>
            <a:pPr>
              <a:lnSpc>
                <a:spcPct val="200000"/>
              </a:lnSpc>
              <a:buFont typeface="Wingdings"/>
              <a:buChar char="Ø"/>
              <a:defRPr lang="ko-KR" altLang="en-US"/>
            </a:pPr>
            <a:endParaRPr lang="en-US" sz="500">
              <a:latin typeface="맑은 고딕"/>
              <a:ea typeface="맑은 고딕"/>
              <a:cs typeface="맑은 고딕"/>
            </a:endParaRPr>
          </a:p>
          <a:p>
            <a:pPr>
              <a:lnSpc>
                <a:spcPct val="200000"/>
              </a:lnSpc>
              <a:buFont typeface="Wingdings"/>
              <a:buNone/>
              <a:defRPr lang="ko-KR" altLang="en-US"/>
            </a:pPr>
            <a:endParaRPr lang="en-US" altLang="ko-KR" sz="2000">
              <a:latin typeface="맑은 고딕"/>
              <a:ea typeface="맑은 고딕"/>
              <a:cs typeface="맑은 고딕"/>
            </a:endParaRPr>
          </a:p>
        </p:txBody>
      </p:sp>
      <p:sp>
        <p:nvSpPr>
          <p:cNvPr id="78"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79" name="그룹 2"/>
          <p:cNvGrpSpPr/>
          <p:nvPr/>
        </p:nvGrpSpPr>
        <p:grpSpPr>
          <a:xfrm>
            <a:off x="0" y="152634"/>
            <a:ext cx="2772000" cy="684078"/>
            <a:chOff x="0" y="152634"/>
            <a:chExt cx="2339752" cy="684078"/>
          </a:xfrm>
        </p:grpSpPr>
        <p:sp>
          <p:nvSpPr>
            <p:cNvPr id="80"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81"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50" name="그림 49"/>
          <p:cNvPicPr>
            <a:picLocks noChangeAspect="1"/>
          </p:cNvPicPr>
          <p:nvPr/>
        </p:nvPicPr>
        <p:blipFill rotWithShape="1">
          <a:blip r:embed="rId3"/>
          <a:stretch>
            <a:fillRect/>
          </a:stretch>
        </p:blipFill>
        <p:spPr>
          <a:xfrm>
            <a:off x="827584" y="4041068"/>
            <a:ext cx="1872208" cy="2484276"/>
          </a:xfrm>
          <a:prstGeom prst="rect">
            <a:avLst/>
          </a:prstGeom>
        </p:spPr>
      </p:pic>
      <p:grpSp>
        <p:nvGrpSpPr>
          <p:cNvPr id="58" name="그룹 57"/>
          <p:cNvGrpSpPr/>
          <p:nvPr/>
        </p:nvGrpSpPr>
        <p:grpSpPr>
          <a:xfrm>
            <a:off x="2295299" y="1952417"/>
            <a:ext cx="5013005" cy="4248891"/>
            <a:chOff x="2065497" y="2272949"/>
            <a:chExt cx="5013005" cy="4248891"/>
          </a:xfrm>
        </p:grpSpPr>
        <p:sp>
          <p:nvSpPr>
            <p:cNvPr id="59" name="모서리가 둥근 직사각형 58"/>
            <p:cNvSpPr/>
            <p:nvPr/>
          </p:nvSpPr>
          <p:spPr>
            <a:xfrm>
              <a:off x="3714737" y="2272949"/>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60" name="TextBox 59"/>
            <p:cNvSpPr txBox="1"/>
            <p:nvPr/>
          </p:nvSpPr>
          <p:spPr>
            <a:xfrm>
              <a:off x="3769013" y="2327225"/>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t>Surface temp </a:t>
              </a:r>
              <a:r>
                <a:rPr lang="en-US" altLang="ko-KR" sz="1400" b="1" kern="1200">
                  <a:latin typeface="바탕"/>
                  <a:ea typeface="바탕"/>
                </a:rPr>
                <a:t>↑</a:t>
              </a:r>
              <a:endParaRPr lang="ko-KR" altLang="en-US" sz="8000" b="1" kern="1200"/>
            </a:p>
          </p:txBody>
        </p:sp>
        <p:sp>
          <p:nvSpPr>
            <p:cNvPr id="61" name="자유형 60"/>
            <p:cNvSpPr/>
            <p:nvPr/>
          </p:nvSpPr>
          <p:spPr>
            <a:xfrm>
              <a:off x="2837886" y="2828875"/>
              <a:ext cx="3468227" cy="3468227"/>
            </a:xfrm>
            <a:custGeom>
              <a:avLst/>
              <a:gdLst/>
              <a:ahLst/>
              <a:cxnLst/>
              <a:rect l="0" t="0" r="0" b="0"/>
              <a:pathLst>
                <a:path>
                  <a:moveTo>
                    <a:pt x="2700624" y="294319"/>
                  </a:moveTo>
                  <a:arcTo wR="1734113" hR="1734113" stAng="18232368" swAng="771646"/>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62" name="모서리가 둥근 직사각형 61"/>
            <p:cNvSpPr/>
            <p:nvPr/>
          </p:nvSpPr>
          <p:spPr>
            <a:xfrm>
              <a:off x="5363978" y="3471191"/>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63" name="TextBox 62"/>
            <p:cNvSpPr txBox="1"/>
            <p:nvPr/>
          </p:nvSpPr>
          <p:spPr>
            <a:xfrm>
              <a:off x="5418254" y="3525467"/>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t>Evaporation </a:t>
              </a:r>
              <a:r>
                <a:rPr lang="en-US" altLang="ko-KR" sz="1400" b="1" kern="1200">
                  <a:latin typeface="바탕"/>
                  <a:ea typeface="바탕"/>
                </a:rPr>
                <a:t>↑</a:t>
              </a:r>
              <a:endParaRPr lang="ko-KR" altLang="en-US" sz="1400" b="1" kern="1200"/>
            </a:p>
          </p:txBody>
        </p:sp>
        <p:sp>
          <p:nvSpPr>
            <p:cNvPr id="64" name="자유형 63"/>
            <p:cNvSpPr/>
            <p:nvPr/>
          </p:nvSpPr>
          <p:spPr>
            <a:xfrm>
              <a:off x="2838384" y="2895069"/>
              <a:ext cx="3468227" cy="3468227"/>
            </a:xfrm>
            <a:custGeom>
              <a:avLst/>
              <a:gdLst/>
              <a:ahLst/>
              <a:cxnLst/>
              <a:rect l="0" t="0" r="0" b="0"/>
              <a:pathLst>
                <a:path>
                  <a:moveTo>
                    <a:pt x="3463842" y="1857348"/>
                  </a:moveTo>
                  <a:arcTo wR="1734113" hR="1734113" stAng="21844508" swAng="1025132"/>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65" name="모서리가 둥근 직사각형 64"/>
            <p:cNvSpPr/>
            <p:nvPr/>
          </p:nvSpPr>
          <p:spPr>
            <a:xfrm>
              <a:off x="4786299" y="5409986"/>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66" name="TextBox 65"/>
            <p:cNvSpPr txBox="1"/>
            <p:nvPr/>
          </p:nvSpPr>
          <p:spPr>
            <a:xfrm>
              <a:off x="4840575" y="5464262"/>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t>Water vapor amount </a:t>
              </a:r>
              <a:r>
                <a:rPr lang="en-US" altLang="ko-KR" sz="1400" b="1" kern="1200">
                  <a:latin typeface="바탕"/>
                  <a:ea typeface="바탕"/>
                </a:rPr>
                <a:t>↑</a:t>
              </a:r>
              <a:endParaRPr lang="ko-KR" altLang="en-US" sz="1400" b="1" kern="1200"/>
            </a:p>
          </p:txBody>
        </p:sp>
        <p:sp>
          <p:nvSpPr>
            <p:cNvPr id="67" name="자유형 66"/>
            <p:cNvSpPr/>
            <p:nvPr/>
          </p:nvSpPr>
          <p:spPr>
            <a:xfrm>
              <a:off x="2837886" y="2860343"/>
              <a:ext cx="3468227" cy="3468227"/>
            </a:xfrm>
            <a:custGeom>
              <a:avLst/>
              <a:gdLst/>
              <a:ahLst/>
              <a:cxnLst/>
              <a:rect l="0" t="0" r="0" b="0"/>
              <a:pathLst>
                <a:path>
                  <a:moveTo>
                    <a:pt x="1863123" y="3463421"/>
                  </a:moveTo>
                  <a:arcTo wR="1734113" hR="1734113" stAng="5144011" swAng="511977"/>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68" name="모서리가 둥근 직사각형 67"/>
            <p:cNvSpPr/>
            <p:nvPr/>
          </p:nvSpPr>
          <p:spPr>
            <a:xfrm>
              <a:off x="2643175" y="5409986"/>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69" name="TextBox 68"/>
            <p:cNvSpPr txBox="1"/>
            <p:nvPr/>
          </p:nvSpPr>
          <p:spPr>
            <a:xfrm>
              <a:off x="2697451" y="5464262"/>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cs typeface="함초롬돋움"/>
                </a:rPr>
                <a:t>Lapse rate ↓</a:t>
              </a:r>
            </a:p>
          </p:txBody>
        </p:sp>
        <p:sp>
          <p:nvSpPr>
            <p:cNvPr id="70" name="자유형 69"/>
            <p:cNvSpPr/>
            <p:nvPr/>
          </p:nvSpPr>
          <p:spPr>
            <a:xfrm>
              <a:off x="2837388" y="2895069"/>
              <a:ext cx="3468227" cy="3468227"/>
            </a:xfrm>
            <a:custGeom>
              <a:avLst/>
              <a:gdLst/>
              <a:ahLst/>
              <a:cxnLst/>
              <a:rect l="0" t="0" r="0" b="0"/>
              <a:pathLst>
                <a:path>
                  <a:moveTo>
                    <a:pt x="116928" y="2360102"/>
                  </a:moveTo>
                  <a:arcTo wR="1734113" hR="1734113" stAng="9530359" swAng="1025132"/>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71" name="모서리가 둥근 직사각형 70"/>
            <p:cNvSpPr/>
            <p:nvPr/>
          </p:nvSpPr>
          <p:spPr>
            <a:xfrm>
              <a:off x="2065497" y="3471191"/>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72" name="TextBox 71"/>
            <p:cNvSpPr txBox="1"/>
            <p:nvPr/>
          </p:nvSpPr>
          <p:spPr>
            <a:xfrm>
              <a:off x="2119773" y="3525467"/>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t>Emission of IR</a:t>
              </a:r>
              <a:r>
                <a:rPr lang="en-US" altLang="ko-KR" sz="1400" b="1" kern="1200">
                  <a:latin typeface="바탕"/>
                  <a:ea typeface="바탕"/>
                </a:rPr>
                <a:t>↑</a:t>
              </a:r>
            </a:p>
            <a:p>
              <a:pPr lvl="0" algn="ctr" defTabSz="622300" latinLnBrk="1">
                <a:lnSpc>
                  <a:spcPct val="90000"/>
                </a:lnSpc>
                <a:spcBef>
                  <a:spcPct val="0"/>
                </a:spcBef>
                <a:spcAft>
                  <a:spcPct val="35000"/>
                </a:spcAft>
                <a:defRPr lang="ko-KR" altLang="en-US"/>
              </a:pPr>
              <a:r>
                <a:rPr lang="en-US" altLang="ko-KR" sz="1400" b="1" kern="1200">
                  <a:latin typeface="+mn-ea"/>
                  <a:ea typeface="+mn-ea"/>
                </a:rPr>
                <a:t>(latent heat)</a:t>
              </a:r>
            </a:p>
          </p:txBody>
        </p:sp>
        <p:sp>
          <p:nvSpPr>
            <p:cNvPr id="73" name="자유형 72"/>
            <p:cNvSpPr/>
            <p:nvPr/>
          </p:nvSpPr>
          <p:spPr>
            <a:xfrm>
              <a:off x="2837886" y="2828875"/>
              <a:ext cx="3468227" cy="3468227"/>
            </a:xfrm>
            <a:custGeom>
              <a:avLst/>
              <a:gdLst/>
              <a:ahLst/>
              <a:cxnLst/>
              <a:rect l="0" t="0" r="0" b="0"/>
              <a:pathLst>
                <a:path>
                  <a:moveTo>
                    <a:pt x="471376" y="545566"/>
                  </a:moveTo>
                  <a:arcTo wR="1734113" hR="1734113" stAng="13395985" swAng="771646"/>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grpSp>
      <p:sp>
        <p:nvSpPr>
          <p:cNvPr id="74" name="TextBox 11"/>
          <p:cNvSpPr txBox="1"/>
          <p:nvPr/>
        </p:nvSpPr>
        <p:spPr>
          <a:xfrm>
            <a:off x="4319972" y="3104964"/>
            <a:ext cx="1071570" cy="1555432"/>
          </a:xfrm>
          <a:prstGeom prst="rect">
            <a:avLst/>
          </a:prstGeom>
          <a:noFill/>
        </p:spPr>
        <p:txBody>
          <a:bodyPr wrap="square">
            <a:spAutoFit/>
          </a:bodyPr>
          <a:lstStyle/>
          <a:p>
            <a:pPr algn="ctr">
              <a:defRPr lang="ko-KR" altLang="en-US"/>
            </a:pPr>
            <a:r>
              <a:rPr lang="en-US" altLang="ko-KR" sz="9600" b="1">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rPr>
              <a:t>-</a:t>
            </a:r>
            <a:endParaRPr lang="ko-KR" altLang="en-US" sz="9600" b="1">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76" name="위쪽 화살표 8"/>
          <p:cNvSpPr/>
          <p:nvPr/>
        </p:nvSpPr>
        <p:spPr>
          <a:xfrm rot="10800000">
            <a:off x="4470416" y="1520788"/>
            <a:ext cx="504056" cy="504056"/>
          </a:xfrm>
          <a:prstGeom prst="upArrow">
            <a:avLst>
              <a:gd name="adj1" fmla="val 5000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lang="ko-KR" altLang="en-US"/>
            </a:pPr>
            <a:endParaRPr lang="ko-KR" altLang="en-US"/>
          </a:p>
        </p:txBody>
      </p:sp>
      <p:sp>
        <p:nvSpPr>
          <p:cNvPr id="77" name="TextBox 10"/>
          <p:cNvSpPr txBox="1"/>
          <p:nvPr/>
        </p:nvSpPr>
        <p:spPr>
          <a:xfrm>
            <a:off x="4463988" y="2062591"/>
            <a:ext cx="571504" cy="757955"/>
          </a:xfrm>
          <a:prstGeom prst="rect">
            <a:avLst/>
          </a:prstGeom>
          <a:noFill/>
        </p:spPr>
        <p:txBody>
          <a:bodyPr wrap="square">
            <a:spAutoFit/>
          </a:bodyPr>
          <a:lstStyle/>
          <a:p>
            <a:pPr lvl="0">
              <a:defRPr lang="ko-KR" altLang="en-US"/>
            </a:pPr>
            <a:r>
              <a:rPr lang="en-US" altLang="ko-KR" sz="4400">
                <a:solidFill>
                  <a:srgbClr val="FF0000"/>
                </a:solidFill>
              </a:rPr>
              <a:t>X</a:t>
            </a:r>
            <a:endParaRPr lang="ko-KR" altLang="en-US" sz="4400">
              <a:solidFill>
                <a:srgbClr val="FF0000"/>
              </a:solidFill>
            </a:endParaRPr>
          </a:p>
        </p:txBody>
      </p:sp>
      <p:sp>
        <p:nvSpPr>
          <p:cNvPr id="78" name="TextBox 5"/>
          <p:cNvSpPr txBox="1"/>
          <p:nvPr/>
        </p:nvSpPr>
        <p:spPr>
          <a:xfrm>
            <a:off x="285720" y="1016732"/>
            <a:ext cx="7092788" cy="391063"/>
          </a:xfrm>
          <a:prstGeom prst="rect">
            <a:avLst/>
          </a:prstGeom>
          <a:noFill/>
        </p:spPr>
        <p:txBody>
          <a:bodyPr wrap="square">
            <a:spAutoFit/>
          </a:bodyPr>
          <a:lstStyle/>
          <a:p>
            <a:pPr lvl="0">
              <a:defRPr lang="ko-KR" altLang="en-US"/>
            </a:pPr>
            <a:r>
              <a:rPr lang="en-US" altLang="ko-KR" sz="2000" b="1">
                <a:effectLst>
                  <a:reflection blurRad="6350" stA="55000" endA="300" endPos="45500" dir="5400000" sy="-100000" algn="bl" rotWithShape="0"/>
                </a:effectLst>
              </a:rPr>
              <a:t>Lapse rate feedback on tropics - </a:t>
            </a:r>
            <a:r>
              <a:rPr lang="en-US" altLang="ko-KR" sz="2000" b="1">
                <a:solidFill>
                  <a:schemeClr val="accent1">
                    <a:lumMod val="50000"/>
                  </a:schemeClr>
                </a:solidFill>
                <a:effectLst>
                  <a:reflection blurRad="6350" stA="55000" endA="300" endPos="45500" dir="5400000" sy="-100000" algn="bl" rotWithShape="0"/>
                </a:effectLst>
              </a:rPr>
              <a:t>Negative</a:t>
            </a:r>
            <a:r>
              <a:rPr lang="en-US" altLang="ko-KR" sz="2000">
                <a:effectLst>
                  <a:reflection blurRad="6350" stA="55000" endA="300" endPos="45500" dir="5400000" sy="-100000" algn="bl" rotWithShape="0"/>
                </a:effectLst>
              </a:rPr>
              <a:t> feedback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par>
                          <p:cTn id="7" fill="hold">
                            <p:stCondLst>
                              <p:cond delay="1"/>
                            </p:stCondLst>
                            <p:childTnLst>
                              <p:par>
                                <p:cTn id="8" presetID="22" presetClass="entr" presetSubtype="1" fill="hold" grpId="1" nodeType="after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up)">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2" nodeType="click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ppt_x</p:attrName>
                                        </p:attrNameLst>
                                      </p:cBhvr>
                                      <p:tavLst>
                                        <p:tav tm="0">
                                          <p:val>
                                            <p:strVal val="#ppt_x"/>
                                          </p:val>
                                        </p:tav>
                                        <p:tav tm="100000">
                                          <p:val>
                                            <p:strVal val="#ppt_x"/>
                                          </p:val>
                                        </p:tav>
                                      </p:tavLst>
                                    </p:anim>
                                    <p:anim calcmode="lin" valueType="num">
                                      <p:cBhvr>
                                        <p:cTn id="1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2" bldLvl="0" animBg="1"/>
      <p:bldP spid="76" grpId="1" animBg="1"/>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8" name="TextBox 7"/>
          <p:cNvSpPr txBox="1"/>
          <p:nvPr/>
        </p:nvSpPr>
        <p:spPr>
          <a:xfrm>
            <a:off x="285720" y="1016732"/>
            <a:ext cx="8640452" cy="400110"/>
          </a:xfrm>
          <a:prstGeom prst="rect">
            <a:avLst/>
          </a:prstGeom>
          <a:noFill/>
        </p:spPr>
        <p:txBody>
          <a:bodyPr wrap="square">
            <a:spAutoFit/>
          </a:bodyPr>
          <a:lstStyle/>
          <a:p>
            <a:pPr lvl="0">
              <a:defRPr lang="ko-KR" altLang="en-US"/>
            </a:pPr>
            <a:r>
              <a:rPr lang="en-US" altLang="ko-KR" sz="2000" b="1">
                <a:effectLst>
                  <a:reflection blurRad="6350" stA="55000" endA="300" endPos="45500" dir="5400000" sy="-100000" algn="bl" rotWithShape="0"/>
                </a:effectLst>
              </a:rPr>
              <a:t>Lapse rate feedback on poles - </a:t>
            </a:r>
            <a:r>
              <a:rPr lang="en-US" altLang="ko-KR" sz="2000" b="1">
                <a:solidFill>
                  <a:schemeClr val="accent2">
                    <a:lumMod val="75000"/>
                  </a:schemeClr>
                </a:solidFill>
                <a:effectLst>
                  <a:reflection blurRad="6350" stA="55000" endA="300" endPos="45500" dir="5400000" sy="-100000" algn="bl" rotWithShape="0"/>
                </a:effectLst>
              </a:rPr>
              <a:t>Positive</a:t>
            </a:r>
            <a:r>
              <a:rPr lang="en-US" altLang="ko-KR" sz="2000">
                <a:effectLst>
                  <a:reflection blurRad="6350" stA="55000" endA="300" endPos="45500" dir="5400000" sy="-100000" algn="bl" rotWithShape="0"/>
                </a:effectLst>
              </a:rPr>
              <a:t> feedback</a:t>
            </a:r>
          </a:p>
        </p:txBody>
      </p:sp>
      <p:sp>
        <p:nvSpPr>
          <p:cNvPr id="13" name="TextBox 12"/>
          <p:cNvSpPr txBox="1"/>
          <p:nvPr/>
        </p:nvSpPr>
        <p:spPr>
          <a:xfrm>
            <a:off x="4288528" y="3032956"/>
            <a:ext cx="1071570" cy="1558285"/>
          </a:xfrm>
          <a:prstGeom prst="rect">
            <a:avLst/>
          </a:prstGeom>
          <a:noFill/>
        </p:spPr>
        <p:txBody>
          <a:bodyPr wrap="square">
            <a:spAutoFit/>
          </a:bodyPr>
          <a:lstStyle/>
          <a:p>
            <a:pPr lvl="0">
              <a:defRPr lang="ko-KR" altLang="en-US"/>
            </a:pPr>
            <a:r>
              <a:rPr lang="en-US" altLang="ko-KR" sz="9600" b="1">
                <a:ln w="76200">
                  <a:solidFill>
                    <a:srgbClr val="C00000"/>
                  </a:solidFill>
                  <a:prstDash val="solid"/>
                </a:ln>
                <a:solidFill>
                  <a:srgbClr val="C00000"/>
                </a:solidFill>
                <a:effectLst>
                  <a:outerShdw blurRad="41275" dist="20320" dir="1800000" algn="tl" rotWithShape="0">
                    <a:srgbClr val="000000">
                      <a:alpha val="40000"/>
                    </a:srgbClr>
                  </a:outerShdw>
                </a:effectLst>
              </a:rPr>
              <a:t>+</a:t>
            </a:r>
            <a:endParaRPr lang="ko-KR" altLang="en-US" sz="9600" b="1">
              <a:ln w="762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14" name="TextBox 13"/>
          <p:cNvSpPr txBox="1"/>
          <p:nvPr/>
        </p:nvSpPr>
        <p:spPr>
          <a:xfrm>
            <a:off x="7128284" y="4905164"/>
            <a:ext cx="1499058" cy="642533"/>
          </a:xfrm>
          <a:prstGeom prst="rect">
            <a:avLst/>
          </a:prstGeom>
          <a:noFill/>
        </p:spPr>
        <p:txBody>
          <a:bodyPr wrap="square">
            <a:spAutoFit/>
          </a:bodyPr>
          <a:lstStyle/>
          <a:p>
            <a:pPr algn="ctr">
              <a:defRPr lang="ko-KR" altLang="en-US"/>
            </a:pPr>
            <a:r>
              <a:rPr lang="en-US" altLang="ko-KR"/>
              <a:t>Stable stratification</a:t>
            </a:r>
          </a:p>
        </p:txBody>
      </p:sp>
      <p:cxnSp>
        <p:nvCxnSpPr>
          <p:cNvPr id="16" name="직선 화살표 연결선 15"/>
          <p:cNvCxnSpPr>
            <a:stCxn id="14" idx="1"/>
          </p:cNvCxnSpPr>
          <p:nvPr/>
        </p:nvCxnSpPr>
        <p:spPr>
          <a:xfrm rot="10800000">
            <a:off x="6624228" y="4833156"/>
            <a:ext cx="504056" cy="39327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33" name="그림 32"/>
          <p:cNvPicPr/>
          <p:nvPr/>
        </p:nvPicPr>
        <p:blipFill rotWithShape="1">
          <a:blip r:embed="rId3"/>
          <a:stretch>
            <a:fillRect/>
          </a:stretch>
        </p:blipFill>
        <p:spPr>
          <a:xfrm>
            <a:off x="715012" y="3897051"/>
            <a:ext cx="1804760" cy="2448272"/>
          </a:xfrm>
          <a:prstGeom prst="rect">
            <a:avLst/>
          </a:prstGeom>
        </p:spPr>
      </p:pic>
      <p:grpSp>
        <p:nvGrpSpPr>
          <p:cNvPr id="35" name="그룹 34"/>
          <p:cNvGrpSpPr/>
          <p:nvPr/>
        </p:nvGrpSpPr>
        <p:grpSpPr>
          <a:xfrm>
            <a:off x="2299859" y="1952417"/>
            <a:ext cx="5013005" cy="4248891"/>
            <a:chOff x="2065497" y="2272949"/>
            <a:chExt cx="5013005" cy="4248891"/>
          </a:xfrm>
        </p:grpSpPr>
        <p:sp>
          <p:nvSpPr>
            <p:cNvPr id="36" name="모서리가 둥근 직사각형 35"/>
            <p:cNvSpPr/>
            <p:nvPr/>
          </p:nvSpPr>
          <p:spPr>
            <a:xfrm>
              <a:off x="3714737" y="2272949"/>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37" name="TextBox 36"/>
            <p:cNvSpPr txBox="1"/>
            <p:nvPr/>
          </p:nvSpPr>
          <p:spPr>
            <a:xfrm>
              <a:off x="3769013" y="2327225"/>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t>Surface temp </a:t>
              </a:r>
              <a:r>
                <a:rPr lang="en-US" altLang="ko-KR" sz="1400" b="1" kern="1200">
                  <a:latin typeface="바탕"/>
                  <a:ea typeface="바탕"/>
                </a:rPr>
                <a:t>↑</a:t>
              </a:r>
              <a:endParaRPr lang="ko-KR" altLang="en-US" sz="8000" b="1" kern="1200"/>
            </a:p>
          </p:txBody>
        </p:sp>
        <p:sp>
          <p:nvSpPr>
            <p:cNvPr id="38" name="자유형 37"/>
            <p:cNvSpPr/>
            <p:nvPr/>
          </p:nvSpPr>
          <p:spPr>
            <a:xfrm>
              <a:off x="2837886" y="2828875"/>
              <a:ext cx="3468227" cy="3468227"/>
            </a:xfrm>
            <a:custGeom>
              <a:avLst/>
              <a:gdLst/>
              <a:ahLst/>
              <a:cxnLst/>
              <a:rect l="0" t="0" r="0" b="0"/>
              <a:pathLst>
                <a:path>
                  <a:moveTo>
                    <a:pt x="2700624" y="294319"/>
                  </a:moveTo>
                  <a:arcTo wR="1734113" hR="1734113" stAng="18232368" swAng="771646"/>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39" name="모서리가 둥근 직사각형 38"/>
            <p:cNvSpPr/>
            <p:nvPr/>
          </p:nvSpPr>
          <p:spPr>
            <a:xfrm>
              <a:off x="5363978" y="3471191"/>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anchor="ctr"/>
            <a:lstStyle/>
            <a:p>
              <a:pPr marL="0" lvl="0" algn="ctr" defTabSz="622300" eaLnBrk="1" latinLnBrk="1" hangingPunct="1">
                <a:lnSpc>
                  <a:spcPct val="90000"/>
                </a:lnSpc>
                <a:spcBef>
                  <a:spcPct val="0"/>
                </a:spcBef>
                <a:spcAft>
                  <a:spcPct val="35000"/>
                </a:spcAft>
                <a:defRPr lang="ko-KR" altLang="en-US"/>
              </a:pPr>
              <a:r>
                <a:rPr lang="en-US" altLang="ko-KR" sz="1400" b="1" i="0" kern="1200" spc="5">
                  <a:solidFill>
                    <a:srgbClr val="000000"/>
                  </a:solidFill>
                  <a:latin typeface="맑은 고딕"/>
                  <a:ea typeface="맑은 고딕"/>
                </a:rPr>
                <a:t>Evaporation </a:t>
              </a:r>
              <a:r>
                <a:rPr lang="en-US" altLang="ko-KR" sz="1400" b="1" i="0" kern="1200" spc="5">
                  <a:solidFill>
                    <a:srgbClr val="000000"/>
                  </a:solidFill>
                  <a:latin typeface="바탕"/>
                  <a:ea typeface="바탕"/>
                </a:rPr>
                <a:t>↑</a:t>
              </a:r>
            </a:p>
          </p:txBody>
        </p:sp>
        <p:sp>
          <p:nvSpPr>
            <p:cNvPr id="40" name="TextBox 39"/>
            <p:cNvSpPr txBox="1"/>
            <p:nvPr/>
          </p:nvSpPr>
          <p:spPr>
            <a:xfrm>
              <a:off x="5418254" y="3525467"/>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endParaRPr lang="en-US" altLang="ko-KR" sz="1400" b="1" kern="1200">
                <a:latin typeface="바탕"/>
                <a:ea typeface="바탕"/>
              </a:endParaRPr>
            </a:p>
          </p:txBody>
        </p:sp>
        <p:sp>
          <p:nvSpPr>
            <p:cNvPr id="41" name="자유형 40"/>
            <p:cNvSpPr/>
            <p:nvPr/>
          </p:nvSpPr>
          <p:spPr>
            <a:xfrm>
              <a:off x="2838384" y="2895069"/>
              <a:ext cx="3468227" cy="3468227"/>
            </a:xfrm>
            <a:custGeom>
              <a:avLst/>
              <a:gdLst/>
              <a:ahLst/>
              <a:cxnLst/>
              <a:rect l="0" t="0" r="0" b="0"/>
              <a:pathLst>
                <a:path>
                  <a:moveTo>
                    <a:pt x="3463842" y="1857348"/>
                  </a:moveTo>
                  <a:arcTo wR="1734113" hR="1734113" stAng="21844508" swAng="1025132"/>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42" name="모서리가 둥근 직사각형 41"/>
            <p:cNvSpPr/>
            <p:nvPr/>
          </p:nvSpPr>
          <p:spPr>
            <a:xfrm>
              <a:off x="4786299" y="5409986"/>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43" name="TextBox 42"/>
            <p:cNvSpPr txBox="1"/>
            <p:nvPr/>
          </p:nvSpPr>
          <p:spPr>
            <a:xfrm>
              <a:off x="4769686" y="5464262"/>
              <a:ext cx="1800000"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t>Surface warming </a:t>
              </a:r>
              <a:r>
                <a:rPr lang="en-US" altLang="ko-KR" sz="1400" b="1" kern="1200">
                  <a:latin typeface="바탕"/>
                  <a:ea typeface="바탕"/>
                </a:rPr>
                <a:t>↑</a:t>
              </a:r>
            </a:p>
          </p:txBody>
        </p:sp>
        <p:sp>
          <p:nvSpPr>
            <p:cNvPr id="44" name="자유형 43"/>
            <p:cNvSpPr/>
            <p:nvPr/>
          </p:nvSpPr>
          <p:spPr>
            <a:xfrm>
              <a:off x="2837886" y="2860343"/>
              <a:ext cx="3468227" cy="3468227"/>
            </a:xfrm>
            <a:custGeom>
              <a:avLst/>
              <a:gdLst/>
              <a:ahLst/>
              <a:cxnLst/>
              <a:rect l="0" t="0" r="0" b="0"/>
              <a:pathLst>
                <a:path>
                  <a:moveTo>
                    <a:pt x="1863123" y="3463421"/>
                  </a:moveTo>
                  <a:arcTo wR="1734113" hR="1734113" stAng="5144011" swAng="511977"/>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45" name="모서리가 둥근 직사각형 44"/>
            <p:cNvSpPr/>
            <p:nvPr/>
          </p:nvSpPr>
          <p:spPr>
            <a:xfrm>
              <a:off x="2643175" y="5409986"/>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46" name="TextBox 45"/>
            <p:cNvSpPr txBox="1"/>
            <p:nvPr/>
          </p:nvSpPr>
          <p:spPr>
            <a:xfrm>
              <a:off x="2697451" y="5464262"/>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cs typeface="함초롬돋움"/>
                </a:rPr>
                <a:t>Lapse rate </a:t>
              </a:r>
              <a:r>
                <a:rPr lang="en-US" altLang="ko-KR" sz="1400" b="1" kern="1200">
                  <a:latin typeface="바탕"/>
                  <a:ea typeface="바탕"/>
                </a:rPr>
                <a:t>↑</a:t>
              </a:r>
              <a:r>
                <a:rPr lang="en-US" altLang="ko-KR" sz="1400" b="1" kern="1200">
                  <a:cs typeface="함초롬돋움"/>
                </a:rPr>
                <a:t> </a:t>
              </a:r>
            </a:p>
          </p:txBody>
        </p:sp>
        <p:sp>
          <p:nvSpPr>
            <p:cNvPr id="47" name="자유형 46"/>
            <p:cNvSpPr/>
            <p:nvPr/>
          </p:nvSpPr>
          <p:spPr>
            <a:xfrm>
              <a:off x="2837388" y="2895069"/>
              <a:ext cx="3468227" cy="3468227"/>
            </a:xfrm>
            <a:custGeom>
              <a:avLst/>
              <a:gdLst/>
              <a:ahLst/>
              <a:cxnLst/>
              <a:rect l="0" t="0" r="0" b="0"/>
              <a:pathLst>
                <a:path>
                  <a:moveTo>
                    <a:pt x="116928" y="2360102"/>
                  </a:moveTo>
                  <a:arcTo wR="1734113" hR="1734113" stAng="9530359" swAng="1025132"/>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sp>
          <p:nvSpPr>
            <p:cNvPr id="48" name="모서리가 둥근 직사각형 47"/>
            <p:cNvSpPr/>
            <p:nvPr/>
          </p:nvSpPr>
          <p:spPr>
            <a:xfrm>
              <a:off x="2065497" y="3471191"/>
              <a:ext cx="1714524" cy="1111854"/>
            </a:xfrm>
            <a:prstGeom prst="roundRect">
              <a:avLst>
                <a:gd name="adj" fmla="val 16667"/>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sp>
        <p:sp>
          <p:nvSpPr>
            <p:cNvPr id="49" name="TextBox 48"/>
            <p:cNvSpPr txBox="1"/>
            <p:nvPr/>
          </p:nvSpPr>
          <p:spPr>
            <a:xfrm>
              <a:off x="2119773" y="3525467"/>
              <a:ext cx="1605972" cy="1003302"/>
            </a:xfrm>
            <a:prstGeom prst="rect">
              <a:avLst/>
            </a:prstGeom>
          </p:spPr>
          <p:style>
            <a:lnRef idx="0">
              <a:schemeClr val="accent1"/>
            </a:lnRef>
            <a:fillRef idx="0">
              <a:schemeClr val="accent1"/>
            </a:fillRef>
            <a:effectRef idx="0">
              <a:schemeClr val="accent1"/>
            </a:effectRef>
            <a:fontRef idx="minor">
              <a:schemeClr val="dk1"/>
            </a:fontRef>
          </p:style>
          <p:txBody>
            <a:bodyPr vert="horz" wrap="square" lIns="53340" tIns="53340" rIns="53340" bIns="53340" anchor="ctr" anchorCtr="0">
              <a:noAutofit/>
            </a:bodyPr>
            <a:lstStyle/>
            <a:p>
              <a:pPr lvl="0" algn="ctr" defTabSz="622300" latinLnBrk="1">
                <a:lnSpc>
                  <a:spcPct val="90000"/>
                </a:lnSpc>
                <a:spcBef>
                  <a:spcPct val="0"/>
                </a:spcBef>
                <a:spcAft>
                  <a:spcPct val="35000"/>
                </a:spcAft>
                <a:defRPr lang="ko-KR" altLang="en-US"/>
              </a:pPr>
              <a:r>
                <a:rPr lang="en-US" altLang="ko-KR" sz="1400" b="1" kern="1200"/>
                <a:t>Emission of IR</a:t>
              </a:r>
              <a:r>
                <a:rPr lang="en-US" altLang="ko-KR" sz="1400" b="1" kern="1200">
                  <a:latin typeface="바탕"/>
                  <a:ea typeface="바탕"/>
                </a:rPr>
                <a:t>↓</a:t>
              </a:r>
            </a:p>
          </p:txBody>
        </p:sp>
        <p:sp>
          <p:nvSpPr>
            <p:cNvPr id="50" name="자유형 49"/>
            <p:cNvSpPr/>
            <p:nvPr/>
          </p:nvSpPr>
          <p:spPr>
            <a:xfrm>
              <a:off x="2837886" y="2828875"/>
              <a:ext cx="3468227" cy="3468227"/>
            </a:xfrm>
            <a:custGeom>
              <a:avLst/>
              <a:gdLst/>
              <a:ahLst/>
              <a:cxnLst/>
              <a:rect l="0" t="0" r="0" b="0"/>
              <a:pathLst>
                <a:path>
                  <a:moveTo>
                    <a:pt x="471376" y="545566"/>
                  </a:moveTo>
                  <a:arcTo wR="1734113" hR="1734113" stAng="13395985" swAng="771646"/>
                </a:path>
              </a:pathLst>
            </a:custGeom>
            <a:noFill/>
            <a:ln w="9525" cap="flat" cmpd="sng" algn="ctr">
              <a:solidFill>
                <a:schemeClr val="dk2">
                  <a:hueOff val="0"/>
                  <a:satOff val="0"/>
                  <a:lumOff val="0"/>
                  <a:alphaOff val="0"/>
                </a:schemeClr>
              </a:solidFill>
              <a:prstDash val="solid"/>
              <a:tailEnd type="arrow"/>
            </a:ln>
            <a:effectLst/>
          </p:spPr>
          <p:style>
            <a:lnRef idx="1">
              <a:scrgbClr r="0" g="0" b="0"/>
            </a:lnRef>
            <a:fillRef idx="0">
              <a:scrgbClr r="0" g="0" b="0"/>
            </a:fillRef>
            <a:effectRef idx="0">
              <a:scrgbClr r="0" g="0" b="0"/>
            </a:effectRef>
            <a:fontRef idx="minor">
              <a:scrgbClr r="0" g="0" b="0"/>
            </a:fontRef>
          </p:style>
        </p:sp>
      </p:grpSp>
      <p:sp>
        <p:nvSpPr>
          <p:cNvPr id="10" name="위쪽 화살표 9"/>
          <p:cNvSpPr/>
          <p:nvPr/>
        </p:nvSpPr>
        <p:spPr>
          <a:xfrm>
            <a:off x="4540556" y="1664804"/>
            <a:ext cx="504056" cy="504056"/>
          </a:xfrm>
          <a:prstGeom prst="up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endParaRPr lang="ko-KR"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bldLvl="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23" name="그림 22"/>
          <p:cNvPicPr/>
          <p:nvPr/>
        </p:nvPicPr>
        <p:blipFill rotWithShape="1">
          <a:blip r:embed="rId3"/>
          <a:stretch>
            <a:fillRect/>
          </a:stretch>
        </p:blipFill>
        <p:spPr>
          <a:xfrm>
            <a:off x="279652" y="1145214"/>
            <a:ext cx="4391980" cy="4257712"/>
          </a:xfrm>
          <a:prstGeom prst="rect">
            <a:avLst/>
          </a:prstGeom>
        </p:spPr>
      </p:pic>
      <p:cxnSp>
        <p:nvCxnSpPr>
          <p:cNvPr id="24" name="직선 연결선 23"/>
          <p:cNvCxnSpPr/>
          <p:nvPr/>
        </p:nvCxnSpPr>
        <p:spPr>
          <a:xfrm>
            <a:off x="163261" y="3287982"/>
            <a:ext cx="46247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7"/>
          <p:cNvSpPr txBox="1"/>
          <p:nvPr/>
        </p:nvSpPr>
        <p:spPr>
          <a:xfrm>
            <a:off x="1899578" y="3062666"/>
            <a:ext cx="1152128" cy="366334"/>
          </a:xfrm>
          <a:prstGeom prst="rect">
            <a:avLst/>
          </a:prstGeom>
          <a:noFill/>
        </p:spPr>
        <p:txBody>
          <a:bodyPr wrap="square">
            <a:spAutoFit/>
          </a:bodyPr>
          <a:lstStyle/>
          <a:p>
            <a:pPr lvl="0">
              <a:defRPr lang="ko-KR" altLang="en-US"/>
            </a:pPr>
            <a:r>
              <a:rPr lang="en-US" altLang="ko-KR" b="1" spc="41">
                <a:ln w="11430">
                  <a:solidFill>
                    <a:srgbClr val="C00000"/>
                  </a:solidFill>
                </a:ln>
                <a:solidFill>
                  <a:schemeClr val="bg1"/>
                </a:solidFill>
                <a:effectLst>
                  <a:outerShdw blurRad="76200" dist="50800" dir="5400000" algn="tl" rotWithShape="0">
                    <a:srgbClr val="000000">
                      <a:alpha val="65000"/>
                    </a:srgbClr>
                  </a:outerShdw>
                </a:effectLst>
              </a:rPr>
              <a:t>Equator</a:t>
            </a:r>
            <a:endParaRPr lang="ko-KR" altLang="en-US" b="1" spc="41">
              <a:ln w="11430">
                <a:solidFill>
                  <a:srgbClr val="C00000"/>
                </a:solidFill>
              </a:ln>
              <a:solidFill>
                <a:schemeClr val="bg1"/>
              </a:solidFill>
              <a:effectLst>
                <a:outerShdw blurRad="76200" dist="50800" dir="5400000" algn="tl" rotWithShape="0">
                  <a:srgbClr val="000000">
                    <a:alpha val="65000"/>
                  </a:srgbClr>
                </a:outerShdw>
              </a:effectLst>
            </a:endParaRPr>
          </a:p>
        </p:txBody>
      </p:sp>
      <p:cxnSp>
        <p:nvCxnSpPr>
          <p:cNvPr id="26" name="직선 연결선 31"/>
          <p:cNvCxnSpPr/>
          <p:nvPr/>
        </p:nvCxnSpPr>
        <p:spPr>
          <a:xfrm>
            <a:off x="163261" y="2711918"/>
            <a:ext cx="46247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직선 연결선 32"/>
          <p:cNvCxnSpPr/>
          <p:nvPr/>
        </p:nvCxnSpPr>
        <p:spPr>
          <a:xfrm>
            <a:off x="163261" y="3864046"/>
            <a:ext cx="46247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33"/>
          <p:cNvSpPr txBox="1"/>
          <p:nvPr/>
        </p:nvSpPr>
        <p:spPr>
          <a:xfrm>
            <a:off x="963474" y="2342586"/>
            <a:ext cx="3024336" cy="366705"/>
          </a:xfrm>
          <a:prstGeom prst="rect">
            <a:avLst/>
          </a:prstGeom>
          <a:noFill/>
        </p:spPr>
        <p:txBody>
          <a:bodyPr wrap="square">
            <a:spAutoFit/>
          </a:bodyPr>
          <a:lstStyle/>
          <a:p>
            <a:pPr lvl="0">
              <a:defRPr lang="ko-KR" altLang="en-US"/>
            </a:pPr>
            <a:r>
              <a:rPr lang="en-US" altLang="ko-KR" b="1" spc="41">
                <a:ln w="11430">
                  <a:solidFill>
                    <a:srgbClr val="C00000"/>
                  </a:solidFill>
                </a:ln>
                <a:solidFill>
                  <a:schemeClr val="bg1"/>
                </a:solidFill>
                <a:effectLst>
                  <a:outerShdw blurRad="76200" dist="50800" dir="5400000" algn="tl" rotWithShape="0">
                    <a:srgbClr val="000000">
                      <a:alpha val="65000"/>
                    </a:srgbClr>
                  </a:outerShdw>
                </a:effectLst>
              </a:rPr>
              <a:t>Tropics of cancer 23.5 °N </a:t>
            </a:r>
            <a:endParaRPr lang="ko-KR" altLang="en-US" b="1" spc="41">
              <a:ln w="11430">
                <a:solidFill>
                  <a:srgbClr val="C00000"/>
                </a:solidFill>
              </a:ln>
              <a:solidFill>
                <a:schemeClr val="bg1"/>
              </a:solidFill>
              <a:effectLst>
                <a:outerShdw blurRad="76200" dist="50800" dir="5400000" algn="tl" rotWithShape="0">
                  <a:srgbClr val="000000">
                    <a:alpha val="65000"/>
                  </a:srgbClr>
                </a:outerShdw>
              </a:effectLst>
            </a:endParaRPr>
          </a:p>
        </p:txBody>
      </p:sp>
      <p:sp>
        <p:nvSpPr>
          <p:cNvPr id="29" name="TextBox 35"/>
          <p:cNvSpPr txBox="1"/>
          <p:nvPr/>
        </p:nvSpPr>
        <p:spPr>
          <a:xfrm>
            <a:off x="819458" y="3782746"/>
            <a:ext cx="3312368" cy="367137"/>
          </a:xfrm>
          <a:prstGeom prst="rect">
            <a:avLst/>
          </a:prstGeom>
          <a:noFill/>
        </p:spPr>
        <p:txBody>
          <a:bodyPr wrap="square">
            <a:spAutoFit/>
          </a:bodyPr>
          <a:lstStyle/>
          <a:p>
            <a:pPr lvl="0">
              <a:defRPr lang="ko-KR" altLang="en-US"/>
            </a:pPr>
            <a:r>
              <a:rPr lang="en-US" altLang="ko-KR" b="1" spc="41">
                <a:ln w="11430">
                  <a:solidFill>
                    <a:srgbClr val="C00000"/>
                  </a:solidFill>
                </a:ln>
                <a:solidFill>
                  <a:schemeClr val="bg1"/>
                </a:solidFill>
                <a:effectLst>
                  <a:outerShdw blurRad="76200" dist="50800" dir="5400000" algn="tl" rotWithShape="0">
                    <a:srgbClr val="000000">
                      <a:alpha val="65000"/>
                    </a:srgbClr>
                  </a:outerShdw>
                </a:effectLst>
              </a:rPr>
              <a:t>Tropics of capricorn 23.5 °S </a:t>
            </a:r>
            <a:endParaRPr lang="ko-KR" altLang="en-US" b="1" spc="41">
              <a:ln w="11430">
                <a:solidFill>
                  <a:srgbClr val="C00000"/>
                </a:solidFill>
              </a:ln>
              <a:solidFill>
                <a:schemeClr val="bg1"/>
              </a:solidFill>
              <a:effectLst>
                <a:outerShdw blurRad="76200" dist="50800" dir="5400000" algn="tl" rotWithShape="0">
                  <a:srgbClr val="000000">
                    <a:alpha val="65000"/>
                  </a:srgbClr>
                </a:outerShdw>
              </a:effectLst>
            </a:endParaRPr>
          </a:p>
        </p:txBody>
      </p:sp>
      <p:sp>
        <p:nvSpPr>
          <p:cNvPr id="30" name="오른쪽 중괄호 29"/>
          <p:cNvSpPr/>
          <p:nvPr/>
        </p:nvSpPr>
        <p:spPr>
          <a:xfrm>
            <a:off x="4572000" y="2702627"/>
            <a:ext cx="360040" cy="1152128"/>
          </a:xfrm>
          <a:prstGeom prst="rightBrace">
            <a:avLst>
              <a:gd name="adj1" fmla="val 8333"/>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ko-KR" altLang="en-US"/>
          </a:p>
        </p:txBody>
      </p:sp>
      <p:sp>
        <p:nvSpPr>
          <p:cNvPr id="31" name="오른쪽 중괄호 30"/>
          <p:cNvSpPr/>
          <p:nvPr/>
        </p:nvSpPr>
        <p:spPr>
          <a:xfrm>
            <a:off x="4572000" y="1592796"/>
            <a:ext cx="360040" cy="1044116"/>
          </a:xfrm>
          <a:prstGeom prst="rightBrace">
            <a:avLst>
              <a:gd name="adj1" fmla="val 8333"/>
              <a:gd name="adj2" fmla="val 50000"/>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ko-KR" altLang="en-US"/>
          </a:p>
        </p:txBody>
      </p:sp>
      <p:sp>
        <p:nvSpPr>
          <p:cNvPr id="32" name="오른쪽 중괄호 31"/>
          <p:cNvSpPr/>
          <p:nvPr/>
        </p:nvSpPr>
        <p:spPr>
          <a:xfrm>
            <a:off x="4572000" y="3969060"/>
            <a:ext cx="360040" cy="1044116"/>
          </a:xfrm>
          <a:prstGeom prst="rightBrace">
            <a:avLst>
              <a:gd name="adj1" fmla="val 8333"/>
              <a:gd name="adj2" fmla="val 50000"/>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ko-KR" altLang="en-US"/>
          </a:p>
        </p:txBody>
      </p:sp>
      <p:sp>
        <p:nvSpPr>
          <p:cNvPr id="33" name="TextBox 32"/>
          <p:cNvSpPr txBox="1"/>
          <p:nvPr/>
        </p:nvSpPr>
        <p:spPr>
          <a:xfrm>
            <a:off x="5112060" y="3056364"/>
            <a:ext cx="3672408" cy="365207"/>
          </a:xfrm>
          <a:prstGeom prst="rect">
            <a:avLst/>
          </a:prstGeom>
        </p:spPr>
        <p:txBody>
          <a:bodyPr wrap="square">
            <a:spAutoFit/>
          </a:bodyPr>
          <a:lstStyle/>
          <a:p>
            <a:pPr>
              <a:defRPr lang="ko-KR" altLang="en-US"/>
            </a:pPr>
            <a:r>
              <a:rPr lang="en-US" altLang="ko-KR" b="1">
                <a:solidFill>
                  <a:srgbClr val="FF0000"/>
                </a:solidFill>
              </a:rPr>
              <a:t>Negative Lapse Rate Feedback</a:t>
            </a:r>
          </a:p>
        </p:txBody>
      </p:sp>
      <p:sp>
        <p:nvSpPr>
          <p:cNvPr id="34" name="TextBox 33"/>
          <p:cNvSpPr txBox="1"/>
          <p:nvPr/>
        </p:nvSpPr>
        <p:spPr>
          <a:xfrm>
            <a:off x="5112060" y="1880828"/>
            <a:ext cx="3600400" cy="365936"/>
          </a:xfrm>
          <a:prstGeom prst="rect">
            <a:avLst/>
          </a:prstGeom>
        </p:spPr>
        <p:txBody>
          <a:bodyPr wrap="square">
            <a:spAutoFit/>
          </a:bodyPr>
          <a:lstStyle/>
          <a:p>
            <a:pPr>
              <a:defRPr lang="ko-KR" altLang="en-US"/>
            </a:pPr>
            <a:r>
              <a:rPr lang="en-US" altLang="ko-KR" b="1">
                <a:solidFill>
                  <a:schemeClr val="tx2"/>
                </a:solidFill>
              </a:rPr>
              <a:t>Positive Lapse Rate Feedback</a:t>
            </a:r>
          </a:p>
        </p:txBody>
      </p:sp>
      <p:sp>
        <p:nvSpPr>
          <p:cNvPr id="35" name="TextBox 34"/>
          <p:cNvSpPr txBox="1"/>
          <p:nvPr/>
        </p:nvSpPr>
        <p:spPr>
          <a:xfrm>
            <a:off x="5112060" y="4293096"/>
            <a:ext cx="3456384" cy="363493"/>
          </a:xfrm>
          <a:prstGeom prst="rect">
            <a:avLst/>
          </a:prstGeom>
        </p:spPr>
        <p:txBody>
          <a:bodyPr wrap="square">
            <a:spAutoFit/>
          </a:bodyPr>
          <a:lstStyle/>
          <a:p>
            <a:pPr>
              <a:defRPr lang="ko-KR" altLang="en-US"/>
            </a:pPr>
            <a:r>
              <a:rPr lang="en-US" altLang="ko-KR" b="1">
                <a:solidFill>
                  <a:schemeClr val="tx2"/>
                </a:solidFill>
              </a:rPr>
              <a:t>Positive Lapse Rate Feedback</a:t>
            </a:r>
          </a:p>
        </p:txBody>
      </p:sp>
      <p:sp>
        <p:nvSpPr>
          <p:cNvPr id="36" name="오른쪽 화살표 35"/>
          <p:cNvSpPr/>
          <p:nvPr/>
        </p:nvSpPr>
        <p:spPr>
          <a:xfrm>
            <a:off x="1691680" y="5697252"/>
            <a:ext cx="936104" cy="828092"/>
          </a:xfrm>
          <a:prstGeom prst="rightArrow">
            <a:avLst>
              <a:gd name="adj1" fmla="val 50000"/>
              <a:gd name="adj2" fmla="val 50000"/>
            </a:avLst>
          </a:prstGeom>
          <a:gradFill flip="none" rotWithShape="1">
            <a:gsLst>
              <a:gs pos="0">
                <a:schemeClr val="bg1">
                  <a:shade val="20000"/>
                  <a:satMod val="125000"/>
                </a:schemeClr>
              </a:gs>
              <a:gs pos="100000">
                <a:schemeClr val="bg1">
                  <a:shade val="100000"/>
                  <a:satMod val="125000"/>
                </a:schemeClr>
              </a:gs>
            </a:gsLst>
            <a:lin ang="10800000" scaled="1"/>
            <a:tileRect/>
          </a:gradFill>
          <a:ln>
            <a:solidFill>
              <a:schemeClr val="bg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37" name="TextBox 36"/>
          <p:cNvSpPr txBox="1"/>
          <p:nvPr/>
        </p:nvSpPr>
        <p:spPr>
          <a:xfrm>
            <a:off x="2879812" y="5877272"/>
            <a:ext cx="5436604" cy="443327"/>
          </a:xfrm>
          <a:prstGeom prst="rect">
            <a:avLst/>
          </a:prstGeom>
        </p:spPr>
        <p:txBody>
          <a:bodyPr wrap="square">
            <a:spAutoFit/>
          </a:bodyPr>
          <a:lstStyle/>
          <a:p>
            <a:pPr>
              <a:defRPr lang="ko-KR" altLang="en-US"/>
            </a:pPr>
            <a:r>
              <a:rPr lang="en-US" altLang="ko-KR" sz="2300" b="1">
                <a:solidFill>
                  <a:schemeClr val="tx1">
                    <a:lumMod val="60000"/>
                    <a:lumOff val="40000"/>
                  </a:schemeClr>
                </a:solidFill>
              </a:rPr>
              <a:t>Negative Lapse Rate Feedback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0" fill="hold" grpId="4" nodeType="clickEffect">
                                  <p:stCondLst>
                                    <p:cond delay="0"/>
                                  </p:stCondLst>
                                  <p:iterate>
                                    <p:tmAbs val="indefinite"/>
                                  </p:iterate>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0" fill="hold" grpId="5" nodeType="withEffect">
                                  <p:stCondLst>
                                    <p:cond delay="0"/>
                                  </p:stCondLst>
                                  <p:iterate>
                                    <p:tmAbs val="indefinite"/>
                                  </p:iterate>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1" bldLvl="0" animBg="1"/>
      <p:bldP spid="34" grpId="2" bldLvl="0" animBg="1"/>
      <p:bldP spid="35" grpId="3" bldLvl="0" animBg="1"/>
      <p:bldP spid="36" grpId="4" bldLvl="0" animBg="1"/>
      <p:bldP spid="37" grpId="5"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Lapse Rate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37" name="TextBox 5"/>
          <p:cNvSpPr txBox="1"/>
          <p:nvPr/>
        </p:nvSpPr>
        <p:spPr>
          <a:xfrm>
            <a:off x="395477" y="1196720"/>
            <a:ext cx="5846233" cy="515875"/>
          </a:xfrm>
          <a:prstGeom prst="rect">
            <a:avLst/>
          </a:prstGeom>
          <a:noFill/>
        </p:spPr>
        <p:txBody>
          <a:bodyPr wrap="square">
            <a:spAutoFit/>
          </a:bodyPr>
          <a:lstStyle/>
          <a:p>
            <a:pPr lvl="0">
              <a:defRPr lang="ko-KR" altLang="en-US"/>
            </a:pPr>
            <a:r>
              <a:rPr lang="en-US" altLang="ko-KR" sz="2800" b="1">
                <a:solidFill>
                  <a:srgbClr val="1B1760"/>
                </a:solidFill>
                <a:effectLst>
                  <a:reflection blurRad="6350" stA="50000" endA="300" dir="5400000" sy="-100000" algn="bl" rotWithShape="0"/>
                </a:effectLst>
                <a:latin typeface="맑은 고딕"/>
                <a:ea typeface="맑은 고딕"/>
                <a:cs typeface="맑은 고딕"/>
              </a:rPr>
              <a:t>Summary of lapse rate feedback</a:t>
            </a:r>
          </a:p>
        </p:txBody>
      </p:sp>
      <p:sp>
        <p:nvSpPr>
          <p:cNvPr id="38" name="내용 개체 틀 2"/>
          <p:cNvSpPr txBox="1"/>
          <p:nvPr/>
        </p:nvSpPr>
        <p:spPr>
          <a:xfrm>
            <a:off x="397274" y="1808820"/>
            <a:ext cx="8387193" cy="4093056"/>
          </a:xfrm>
          <a:prstGeom prst="rect">
            <a:avLst/>
          </a:prstGeom>
        </p:spPr>
        <p:txBody>
          <a:bodyPr/>
          <a:lstStyle/>
          <a:p>
            <a:pPr>
              <a:lnSpc>
                <a:spcPct val="200000"/>
              </a:lnSpc>
              <a:buFont typeface="Wingdings"/>
              <a:buChar char="Ø"/>
              <a:defRPr lang="ko-KR" altLang="en-US"/>
            </a:pPr>
            <a:r>
              <a:rPr lang="en-US" altLang="ko-KR" sz="2000">
                <a:latin typeface="맑은 고딕"/>
                <a:ea typeface="맑은 고딕"/>
                <a:cs typeface="맑은 고딕"/>
              </a:rPr>
              <a:t> Lapse rate: the rate of temperature decreasing with altitude</a:t>
            </a:r>
          </a:p>
          <a:p>
            <a:pPr>
              <a:lnSpc>
                <a:spcPct val="200000"/>
              </a:lnSpc>
              <a:buFont typeface="Wingdings"/>
              <a:buChar char="Ø"/>
              <a:defRPr lang="ko-KR" altLang="en-US"/>
            </a:pPr>
            <a:r>
              <a:rPr lang="en-US" altLang="ko-KR" sz="2000">
                <a:latin typeface="맑은 고딕"/>
                <a:ea typeface="맑은 고딕"/>
                <a:cs typeface="맑은 고딕"/>
              </a:rPr>
              <a:t> Dry Adiabatic Lapse rate &gt; Saturated Adiabatic Lapse rate</a:t>
            </a:r>
          </a:p>
          <a:p>
            <a:pPr>
              <a:lnSpc>
                <a:spcPct val="200000"/>
              </a:lnSpc>
              <a:buFont typeface="Wingdings"/>
              <a:buChar char="Ø"/>
              <a:defRPr lang="ko-KR" altLang="en-US"/>
            </a:pPr>
            <a:r>
              <a:rPr lang="en-US" altLang="ko-KR" sz="2000">
                <a:latin typeface="맑은 고딕"/>
                <a:ea typeface="맑은 고딕"/>
                <a:cs typeface="맑은 고딕"/>
              </a:rPr>
              <a:t> If </a:t>
            </a:r>
            <a:r>
              <a:rPr lang="en-US" altLang="ko-KR" sz="2000"/>
              <a:t>the lase rate is decreasing, the temperature change will be slower</a:t>
            </a:r>
          </a:p>
          <a:p>
            <a:pPr>
              <a:lnSpc>
                <a:spcPct val="200000"/>
              </a:lnSpc>
              <a:buFont typeface="Wingdings"/>
              <a:buChar char="Ø"/>
              <a:defRPr lang="ko-KR" altLang="en-US"/>
            </a:pPr>
            <a:r>
              <a:rPr lang="en-US" altLang="ko-KR" sz="2000"/>
              <a:t> Stability: ELR &lt; ALR</a:t>
            </a:r>
          </a:p>
          <a:p>
            <a:pPr>
              <a:buFont typeface="Wingdings"/>
              <a:buNone/>
              <a:defRPr lang="ko-KR" altLang="en-US"/>
            </a:pPr>
            <a:r>
              <a:rPr lang="en-US" altLang="ko-KR" sz="2000"/>
              <a:t>   Instability: ELR &gt; DALR, SALR</a:t>
            </a:r>
          </a:p>
          <a:p>
            <a:pPr>
              <a:buFont typeface="Wingdings"/>
              <a:buNone/>
              <a:defRPr lang="ko-KR" altLang="en-US"/>
            </a:pPr>
            <a:r>
              <a:rPr lang="en-US" altLang="ko-KR" sz="2000"/>
              <a:t>   Conditional instability: SALR &lt; ELR &lt; DALR</a:t>
            </a:r>
          </a:p>
          <a:p>
            <a:pPr>
              <a:buFont typeface="Wingdings"/>
              <a:buNone/>
              <a:defRPr lang="ko-KR" altLang="en-US"/>
            </a:pPr>
            <a:endParaRPr lang="en-US" altLang="ko-KR" sz="2000"/>
          </a:p>
          <a:p>
            <a:pPr>
              <a:buFont typeface="Wingdings"/>
              <a:buChar char="Ø"/>
              <a:defRPr lang="ko-KR" altLang="en-US"/>
            </a:pPr>
            <a:r>
              <a:rPr lang="en-US" altLang="ko-KR" sz="2000"/>
              <a:t> Negative Lapse Rate Feedback: Tropics</a:t>
            </a:r>
          </a:p>
          <a:p>
            <a:pPr>
              <a:buFont typeface="Wingdings"/>
              <a:buChar char="Ø"/>
              <a:defRPr lang="ko-KR" altLang="en-US"/>
            </a:pPr>
            <a:endParaRPr lang="en-US" altLang="ko-KR" sz="2000"/>
          </a:p>
          <a:p>
            <a:pPr>
              <a:buFont typeface="Wingdings"/>
              <a:buChar char="Ø"/>
              <a:defRPr lang="ko-KR" altLang="en-US"/>
            </a:pPr>
            <a:r>
              <a:rPr lang="en-US" altLang="ko-KR" sz="2000"/>
              <a:t> Positive Lapse Rate Feedback : Poles</a:t>
            </a:r>
          </a:p>
        </p:txBody>
      </p:sp>
      <p:sp>
        <p:nvSpPr>
          <p:cNvPr id="39" name="오른쪽 화살표 38"/>
          <p:cNvSpPr/>
          <p:nvPr/>
        </p:nvSpPr>
        <p:spPr>
          <a:xfrm>
            <a:off x="5544108" y="5337212"/>
            <a:ext cx="792088" cy="720080"/>
          </a:xfrm>
          <a:prstGeom prst="rightArrow">
            <a:avLst>
              <a:gd name="adj1" fmla="val 50000"/>
              <a:gd name="adj2" fmla="val 50000"/>
            </a:avLst>
          </a:prstGeom>
          <a:gradFill flip="none" rotWithShape="1">
            <a:gsLst>
              <a:gs pos="0">
                <a:schemeClr val="bg1">
                  <a:shade val="20000"/>
                  <a:satMod val="125000"/>
                </a:schemeClr>
              </a:gs>
              <a:gs pos="100000">
                <a:schemeClr val="bg1">
                  <a:shade val="100000"/>
                  <a:satMod val="125000"/>
                </a:schemeClr>
              </a:gs>
            </a:gsLst>
            <a:lin ang="10800000" scaled="1"/>
            <a:tileRect/>
          </a:gradFill>
          <a:ln>
            <a:solidFill>
              <a:schemeClr val="bg1">
                <a:lumMod val="80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40" name="TextBox 39"/>
          <p:cNvSpPr txBox="1"/>
          <p:nvPr/>
        </p:nvSpPr>
        <p:spPr>
          <a:xfrm>
            <a:off x="6588224" y="5172392"/>
            <a:ext cx="2016224" cy="1100924"/>
          </a:xfrm>
          <a:prstGeom prst="rect">
            <a:avLst/>
          </a:prstGeom>
        </p:spPr>
        <p:txBody>
          <a:bodyPr wrap="square">
            <a:spAutoFit/>
          </a:bodyPr>
          <a:lstStyle/>
          <a:p>
            <a:pPr>
              <a:defRPr lang="ko-KR" altLang="en-US"/>
            </a:pPr>
            <a:r>
              <a:rPr lang="en-US" altLang="ko-KR" sz="2200" b="1">
                <a:ln w="9525" cap="flat" cmpd="sng" algn="ctr">
                  <a:solidFill>
                    <a:schemeClr val="accent2">
                      <a:shade val="95000"/>
                      <a:satMod val="105000"/>
                    </a:schemeClr>
                  </a:solidFill>
                  <a:prstDash val="solid"/>
                  <a:round/>
                </a:ln>
                <a:gradFill flip="xy"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tileRect/>
                </a:gradFill>
                <a:effectLst>
                  <a:outerShdw blurRad="76200" dist="76200" dir="2700000" algn="ctr" rotWithShape="0">
                    <a:srgbClr val="000000">
                      <a:alpha val="50000"/>
                    </a:srgbClr>
                  </a:outerShdw>
                </a:effectLst>
              </a:rPr>
              <a:t>Negative Lapse Rate Feedback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0" y="2636912"/>
            <a:ext cx="5796136"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916832"/>
            <a:ext cx="5796136" cy="643488"/>
          </a:xfrm>
          <a:prstGeom prst="rect">
            <a:avLst/>
          </a:prstGeom>
          <a:noFill/>
        </p:spPr>
        <p:txBody>
          <a:bodyPr wrap="square">
            <a:spAutoFit/>
          </a:bodyPr>
          <a:lstStyle/>
          <a:p>
            <a:pPr algn="r">
              <a:defRPr lang="ko-KR" altLang="en-US"/>
            </a:pPr>
            <a:r>
              <a:rPr lang="en-US" altLang="ko-KR" sz="3200" b="1">
                <a:solidFill>
                  <a:schemeClr val="bg1">
                    <a:lumMod val="50000"/>
                  </a:schemeClr>
                </a:solidFill>
              </a:rPr>
              <a:t> </a:t>
            </a:r>
            <a:r>
              <a:rPr lang="en-US" altLang="ko-KR" sz="3600" b="1">
                <a:solidFill>
                  <a:schemeClr val="bg1">
                    <a:lumMod val="50000"/>
                  </a:schemeClr>
                </a:solidFill>
              </a:rPr>
              <a:t>Cloud Feedback</a:t>
            </a:r>
          </a:p>
        </p:txBody>
      </p:sp>
    </p:spTree>
    <p:extLst>
      <p:ext uri="{BB962C8B-B14F-4D97-AF65-F5344CB8AC3E}">
        <p14:creationId xmlns:p14="http://schemas.microsoft.com/office/powerpoint/2010/main" val="155229926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285720" y="1142984"/>
            <a:ext cx="5846247" cy="523220"/>
          </a:xfrm>
          <a:prstGeom prst="rect">
            <a:avLst/>
          </a:prstGeom>
          <a:noFill/>
        </p:spPr>
        <p:txBody>
          <a:bodyPr wrap="square" rtlCol="0">
            <a:spAutoFit/>
          </a:bodyPr>
          <a:lstStyle/>
          <a:p>
            <a:r>
              <a:rPr lang="en-US" altLang="ko-KR" sz="2800" b="1" dirty="0" err="1" smtClean="0">
                <a:solidFill>
                  <a:srgbClr val="1B1760"/>
                </a:solidFill>
                <a:effectLst>
                  <a:reflection blurRad="6350" stA="55000" endA="300" endPos="45500" dir="5400000" sy="-100000" algn="bl" rotWithShape="0"/>
                </a:effectLst>
              </a:rPr>
              <a:t>Albedo</a:t>
            </a:r>
            <a:endParaRPr lang="ko-KR" altLang="en-US" sz="2800" b="1" dirty="0">
              <a:solidFill>
                <a:srgbClr val="1B1760"/>
              </a:solidFill>
              <a:effectLst>
                <a:reflection blurRad="6350" stA="55000" endA="300" endPos="45500" dir="5400000" sy="-100000" algn="bl" rotWithShape="0"/>
              </a:effectLst>
            </a:endParaRPr>
          </a:p>
        </p:txBody>
      </p:sp>
      <p:sp>
        <p:nvSpPr>
          <p:cNvPr id="8" name="TextBox 7"/>
          <p:cNvSpPr txBox="1"/>
          <p:nvPr/>
        </p:nvSpPr>
        <p:spPr>
          <a:xfrm>
            <a:off x="785786" y="1714488"/>
            <a:ext cx="7786742" cy="400110"/>
          </a:xfrm>
          <a:prstGeom prst="rect">
            <a:avLst/>
          </a:prstGeom>
          <a:noFill/>
        </p:spPr>
        <p:txBody>
          <a:bodyPr wrap="square" rtlCol="0">
            <a:spAutoFit/>
          </a:bodyPr>
          <a:lstStyle/>
          <a:p>
            <a:r>
              <a:rPr lang="en-US" altLang="ko-KR" sz="2000" dirty="0" smtClean="0"/>
              <a:t>the amount of radiation reflected by a surface.</a:t>
            </a:r>
            <a:endParaRPr lang="ko-KR" altLang="en-US" sz="2000" dirty="0"/>
          </a:p>
        </p:txBody>
      </p:sp>
      <p:pic>
        <p:nvPicPr>
          <p:cNvPr id="10" name="그림 9" descr="clim6-1.gif"/>
          <p:cNvPicPr>
            <a:picLocks noChangeAspect="1"/>
          </p:cNvPicPr>
          <p:nvPr/>
        </p:nvPicPr>
        <p:blipFill>
          <a:blip r:embed="rId3"/>
          <a:stretch>
            <a:fillRect/>
          </a:stretch>
        </p:blipFill>
        <p:spPr>
          <a:xfrm>
            <a:off x="0" y="0"/>
            <a:ext cx="9144000" cy="6858000"/>
          </a:xfrm>
          <a:prstGeom prst="rect">
            <a:avLst/>
          </a:prstGeom>
        </p:spPr>
      </p:pic>
      <p:sp>
        <p:nvSpPr>
          <p:cNvPr id="11" name="액자 10"/>
          <p:cNvSpPr/>
          <p:nvPr/>
        </p:nvSpPr>
        <p:spPr>
          <a:xfrm>
            <a:off x="857224" y="4071942"/>
            <a:ext cx="8072494" cy="642942"/>
          </a:xfrm>
          <a:prstGeom prst="frame">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9006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7"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sp>
        <p:nvSpPr>
          <p:cNvPr id="6" name="TextBox 5"/>
          <p:cNvSpPr txBox="1"/>
          <p:nvPr/>
        </p:nvSpPr>
        <p:spPr>
          <a:xfrm>
            <a:off x="2483768" y="1199024"/>
            <a:ext cx="2700300" cy="738664"/>
          </a:xfrm>
          <a:prstGeom prst="rect">
            <a:avLst/>
          </a:prstGeom>
          <a:noFill/>
        </p:spPr>
        <p:txBody>
          <a:bodyPr wrap="square">
            <a:spAutoFit/>
          </a:bodyPr>
          <a:lstStyle/>
          <a:p>
            <a:pPr lvl="0">
              <a:defRPr lang="ko-KR" altLang="en-US"/>
            </a:pPr>
            <a:r>
              <a:rPr lang="en-US" altLang="ko-KR" sz="4200" b="1" dirty="0" smtClean="0"/>
              <a:t>Feedback</a:t>
            </a:r>
            <a:endParaRPr lang="ko-KR" altLang="en-US" sz="4200" b="1" dirty="0"/>
          </a:p>
        </p:txBody>
      </p:sp>
      <p:sp>
        <p:nvSpPr>
          <p:cNvPr id="7" name="TextBox 6"/>
          <p:cNvSpPr txBox="1"/>
          <p:nvPr/>
        </p:nvSpPr>
        <p:spPr>
          <a:xfrm>
            <a:off x="1017221" y="4139512"/>
            <a:ext cx="7248234" cy="2554545"/>
          </a:xfrm>
          <a:prstGeom prst="rect">
            <a:avLst/>
          </a:prstGeom>
          <a:noFill/>
        </p:spPr>
        <p:txBody>
          <a:bodyPr wrap="square">
            <a:spAutoFit/>
          </a:bodyPr>
          <a:lstStyle/>
          <a:p>
            <a:pPr algn="ctr">
              <a:defRPr lang="ko-KR" altLang="en-US"/>
            </a:pPr>
            <a:r>
              <a:rPr lang="en-US" altLang="ko-KR" sz="3200" dirty="0" smtClean="0"/>
              <a:t> a </a:t>
            </a:r>
            <a:r>
              <a:rPr lang="en-US" altLang="ko-KR" sz="3200" dirty="0"/>
              <a:t>process in which </a:t>
            </a:r>
            <a:r>
              <a:rPr lang="en-US" altLang="ko-KR" sz="3200" dirty="0">
                <a:solidFill>
                  <a:srgbClr val="FF0000"/>
                </a:solidFill>
              </a:rPr>
              <a:t>information</a:t>
            </a:r>
            <a:r>
              <a:rPr lang="en-US" altLang="ko-KR" sz="3200" dirty="0"/>
              <a:t> about the past or the present influences the same phenomenon in the present or future. As part of a </a:t>
            </a:r>
            <a:r>
              <a:rPr lang="en-US" altLang="ko-KR" sz="3200" dirty="0">
                <a:solidFill>
                  <a:srgbClr val="FF0000"/>
                </a:solidFill>
              </a:rPr>
              <a:t>chain</a:t>
            </a:r>
            <a:r>
              <a:rPr lang="en-US" altLang="ko-KR" sz="3200" dirty="0"/>
              <a:t> of cause-and-effect that forms a circuit or </a:t>
            </a:r>
            <a:r>
              <a:rPr lang="en-US" altLang="ko-KR" sz="3200" dirty="0" smtClean="0"/>
              <a:t>loop.</a:t>
            </a:r>
            <a:endParaRPr lang="en-US" altLang="ko-KR" sz="3200" dirty="0"/>
          </a:p>
        </p:txBody>
      </p:sp>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785" y="1937880"/>
            <a:ext cx="5830429" cy="221701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4531 0.00924 L -0.20469 0.00924 " pathEditMode="relative" rAng="0" ptsTypes="AA">
                                      <p:cBhvr>
                                        <p:cTn id="6" dur="2000" fill="hold"/>
                                        <p:tgtEl>
                                          <p:spTgt spid="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dirty="0">
                  <a:solidFill>
                    <a:schemeClr val="bg1"/>
                  </a:solidFill>
                </a:rPr>
                <a:t>Feedback</a:t>
              </a:r>
            </a:p>
          </p:txBody>
        </p:sp>
      </p:grpSp>
      <p:pic>
        <p:nvPicPr>
          <p:cNvPr id="9" name="Picture 5" descr="C:\Documents and Settings\user\바탕 화면\K-16.jpg"/>
          <p:cNvPicPr>
            <a:picLocks noChangeAspect="1" noChangeArrowheads="1"/>
          </p:cNvPicPr>
          <p:nvPr/>
        </p:nvPicPr>
        <p:blipFill>
          <a:blip r:embed="rId3"/>
          <a:srcRect/>
          <a:stretch>
            <a:fillRect/>
          </a:stretch>
        </p:blipFill>
        <p:spPr bwMode="auto">
          <a:xfrm>
            <a:off x="0" y="6143645"/>
            <a:ext cx="9144000" cy="714379"/>
          </a:xfrm>
          <a:prstGeom prst="rect">
            <a:avLst/>
          </a:prstGeom>
          <a:noFill/>
        </p:spPr>
      </p:pic>
      <p:sp>
        <p:nvSpPr>
          <p:cNvPr id="24" name="TextBox 23"/>
          <p:cNvSpPr txBox="1"/>
          <p:nvPr/>
        </p:nvSpPr>
        <p:spPr>
          <a:xfrm>
            <a:off x="4500562" y="740615"/>
            <a:ext cx="5500726" cy="892552"/>
          </a:xfrm>
          <a:prstGeom prst="rect">
            <a:avLst/>
          </a:prstGeom>
          <a:noFill/>
        </p:spPr>
        <p:txBody>
          <a:bodyPr wrap="square" rtlCol="0">
            <a:spAutoFit/>
          </a:bodyPr>
          <a:lstStyle/>
          <a:p>
            <a:r>
              <a:rPr lang="en-US" altLang="ko-KR" sz="2600" b="1" dirty="0" smtClean="0">
                <a:solidFill>
                  <a:srgbClr val="1B1760"/>
                </a:solidFill>
                <a:effectLst>
                  <a:reflection blurRad="6350" stA="55000" endA="300" endPos="45500" dir="5400000" sy="-100000" algn="bl" rotWithShape="0"/>
                </a:effectLst>
                <a:latin typeface="+mn-ea"/>
              </a:rPr>
              <a:t>The ROLE of CLOUDs</a:t>
            </a:r>
          </a:p>
          <a:p>
            <a:pPr algn="ctr"/>
            <a:r>
              <a:rPr lang="en-US" altLang="ko-KR" sz="2600" b="1" dirty="0" smtClean="0">
                <a:solidFill>
                  <a:srgbClr val="1B1760"/>
                </a:solidFill>
                <a:effectLst>
                  <a:reflection blurRad="6350" stA="55000" endA="300" endPos="45500" dir="5400000" sy="-100000" algn="bl" rotWithShape="0"/>
                </a:effectLst>
                <a:latin typeface="+mn-ea"/>
              </a:rPr>
              <a:t>    on Earth's Climate</a:t>
            </a:r>
            <a:endParaRPr lang="ko-KR" altLang="en-US" sz="2600" b="1" dirty="0">
              <a:solidFill>
                <a:srgbClr val="1B1760"/>
              </a:solidFill>
              <a:effectLst>
                <a:reflection blurRad="6350" stA="55000" endA="300" endPos="45500" dir="5400000" sy="-100000" algn="bl" rotWithShape="0"/>
              </a:effectLst>
              <a:latin typeface="+mn-ea"/>
            </a:endParaRPr>
          </a:p>
        </p:txBody>
      </p:sp>
      <p:sp>
        <p:nvSpPr>
          <p:cNvPr id="25" name="TextBox 24"/>
          <p:cNvSpPr txBox="1"/>
          <p:nvPr/>
        </p:nvSpPr>
        <p:spPr>
          <a:xfrm>
            <a:off x="3643306" y="2285992"/>
            <a:ext cx="5000660" cy="1754326"/>
          </a:xfrm>
          <a:prstGeom prst="rect">
            <a:avLst/>
          </a:prstGeom>
          <a:noFill/>
        </p:spPr>
        <p:txBody>
          <a:bodyPr wrap="square" rtlCol="0">
            <a:spAutoFit/>
          </a:bodyPr>
          <a:lstStyle/>
          <a:p>
            <a:pPr>
              <a:buFont typeface="Wingdings" pitchFamily="2" charset="2"/>
              <a:buChar char="Ø"/>
            </a:pPr>
            <a:r>
              <a:rPr lang="en-US" altLang="ko-KR" dirty="0" smtClean="0"/>
              <a:t> Clouds : visible masses of liquid droplets 	    and/or frozen crystals</a:t>
            </a:r>
          </a:p>
          <a:p>
            <a:pPr>
              <a:buFont typeface="Wingdings" pitchFamily="2" charset="2"/>
              <a:buChar char="Ø"/>
            </a:pPr>
            <a:endParaRPr lang="en-US" altLang="ko-KR" dirty="0" smtClean="0"/>
          </a:p>
          <a:p>
            <a:pPr>
              <a:buFont typeface="Wingdings" pitchFamily="2" charset="2"/>
              <a:buChar char="Ø"/>
            </a:pPr>
            <a:r>
              <a:rPr lang="en-US" altLang="ko-KR" dirty="0" smtClean="0"/>
              <a:t> Molecule by molecule, water in a solid or liquid phase is </a:t>
            </a:r>
            <a:r>
              <a:rPr lang="en-US" altLang="ko-KR" b="1" dirty="0" smtClean="0">
                <a:solidFill>
                  <a:srgbClr val="00B050"/>
                </a:solidFill>
              </a:rPr>
              <a:t>1000 times more thermally absorbent</a:t>
            </a:r>
            <a:r>
              <a:rPr lang="en-US" altLang="ko-KR" dirty="0" smtClean="0"/>
              <a:t> </a:t>
            </a:r>
            <a:r>
              <a:rPr lang="en-US" altLang="ko-KR" u="sng" dirty="0" smtClean="0"/>
              <a:t>than water vapor</a:t>
            </a:r>
            <a:endParaRPr lang="en-US" altLang="ko-KR" dirty="0" smtClean="0"/>
          </a:p>
        </p:txBody>
      </p:sp>
      <p:sp>
        <p:nvSpPr>
          <p:cNvPr id="26" name="아래쪽 화살표 25"/>
          <p:cNvSpPr/>
          <p:nvPr/>
        </p:nvSpPr>
        <p:spPr>
          <a:xfrm>
            <a:off x="5929322" y="4143380"/>
            <a:ext cx="214314" cy="3571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27" name="TextBox 26"/>
          <p:cNvSpPr txBox="1"/>
          <p:nvPr/>
        </p:nvSpPr>
        <p:spPr>
          <a:xfrm>
            <a:off x="4143372" y="4572008"/>
            <a:ext cx="3786214" cy="923330"/>
          </a:xfrm>
          <a:prstGeom prst="rect">
            <a:avLst/>
          </a:prstGeom>
          <a:noFill/>
        </p:spPr>
        <p:txBody>
          <a:bodyPr wrap="square" rtlCol="0">
            <a:spAutoFit/>
          </a:bodyPr>
          <a:lstStyle/>
          <a:p>
            <a:pPr algn="ctr"/>
            <a:r>
              <a:rPr lang="en-US" altLang="ko-KR" dirty="0" smtClean="0"/>
              <a:t>one of the key reasons </a:t>
            </a:r>
          </a:p>
          <a:p>
            <a:pPr algn="ctr"/>
            <a:r>
              <a:rPr lang="en-US" altLang="ko-KR" dirty="0" smtClean="0"/>
              <a:t>clouds are such an important component of Earth’s climate.</a:t>
            </a:r>
            <a:endParaRPr lang="ko-KR" altLang="en-US" dirty="0"/>
          </a:p>
        </p:txBody>
      </p:sp>
      <p:pic>
        <p:nvPicPr>
          <p:cNvPr id="20" name="그림 19" descr="images.jpg"/>
          <p:cNvPicPr>
            <a:picLocks noChangeAspect="1"/>
          </p:cNvPicPr>
          <p:nvPr/>
        </p:nvPicPr>
        <p:blipFill>
          <a:blip r:embed="rId4"/>
          <a:srcRect b="15464"/>
          <a:stretch>
            <a:fillRect/>
          </a:stretch>
        </p:blipFill>
        <p:spPr>
          <a:xfrm>
            <a:off x="428596" y="1928802"/>
            <a:ext cx="2466975" cy="1562098"/>
          </a:xfrm>
          <a:prstGeom prst="rect">
            <a:avLst/>
          </a:prstGeom>
        </p:spPr>
      </p:pic>
    </p:spTree>
    <p:extLst>
      <p:ext uri="{BB962C8B-B14F-4D97-AF65-F5344CB8AC3E}">
        <p14:creationId xmlns:p14="http://schemas.microsoft.com/office/powerpoint/2010/main" val="3949639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nodeType="clickEffect">
                                  <p:stCondLst>
                                    <p:cond delay="0"/>
                                  </p:stCondLst>
                                  <p:childTnLst>
                                    <p:animMotion origin="layout" path="M -8.33333E-7 1.11111E-6 L 0.38906 0.17847 " pathEditMode="relative" rAng="0" ptsTypes="AA">
                                      <p:cBhvr>
                                        <p:cTn id="20" dur="2000" fill="hold"/>
                                        <p:tgtEl>
                                          <p:spTgt spid="20"/>
                                        </p:tgtEl>
                                        <p:attrNameLst>
                                          <p:attrName>ppt_x</p:attrName>
                                          <p:attrName>ppt_y</p:attrName>
                                        </p:attrNameLst>
                                      </p:cBhvr>
                                      <p:rCtr x="194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6" grpId="1" animBg="1"/>
      <p:bldP spid="27" grpId="0"/>
      <p:bldP spid="2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descr="images.jpg"/>
          <p:cNvPicPr>
            <a:picLocks noChangeAspect="1"/>
          </p:cNvPicPr>
          <p:nvPr/>
        </p:nvPicPr>
        <p:blipFill>
          <a:blip r:embed="rId3"/>
          <a:srcRect b="15464"/>
          <a:stretch>
            <a:fillRect/>
          </a:stretch>
        </p:blipFill>
        <p:spPr>
          <a:xfrm>
            <a:off x="3994095" y="3152786"/>
            <a:ext cx="2466975" cy="1562098"/>
          </a:xfrm>
          <a:prstGeom prst="rect">
            <a:avLst/>
          </a:prstGeom>
        </p:spPr>
      </p:pic>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dirty="0">
                  <a:solidFill>
                    <a:schemeClr val="bg1"/>
                  </a:solidFill>
                </a:rPr>
                <a:t>Feedback</a:t>
              </a:r>
            </a:p>
          </p:txBody>
        </p:sp>
      </p:grpSp>
      <p:pic>
        <p:nvPicPr>
          <p:cNvPr id="9" name="Picture 5" descr="C:\Documents and Settings\user\바탕 화면\K-16.jpg"/>
          <p:cNvPicPr>
            <a:picLocks noChangeAspect="1" noChangeArrowheads="1"/>
          </p:cNvPicPr>
          <p:nvPr/>
        </p:nvPicPr>
        <p:blipFill>
          <a:blip r:embed="rId4"/>
          <a:srcRect/>
          <a:stretch>
            <a:fillRect/>
          </a:stretch>
        </p:blipFill>
        <p:spPr bwMode="auto">
          <a:xfrm>
            <a:off x="0" y="6143645"/>
            <a:ext cx="9144000" cy="714379"/>
          </a:xfrm>
          <a:prstGeom prst="rect">
            <a:avLst/>
          </a:prstGeom>
          <a:noFill/>
        </p:spPr>
      </p:pic>
      <p:sp>
        <p:nvSpPr>
          <p:cNvPr id="12" name="위쪽 화살표 11"/>
          <p:cNvSpPr/>
          <p:nvPr/>
        </p:nvSpPr>
        <p:spPr>
          <a:xfrm>
            <a:off x="4929190" y="1928802"/>
            <a:ext cx="714380" cy="1285884"/>
          </a:xfrm>
          <a:prstGeom prst="upArrow">
            <a:avLst/>
          </a:prstGeom>
          <a:solidFill>
            <a:srgbClr val="FF505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a:p>
        </p:txBody>
      </p:sp>
      <p:sp>
        <p:nvSpPr>
          <p:cNvPr id="13" name="아래쪽 화살표 12"/>
          <p:cNvSpPr/>
          <p:nvPr/>
        </p:nvSpPr>
        <p:spPr>
          <a:xfrm rot="2940000" flipH="1" flipV="1">
            <a:off x="6742277" y="2195652"/>
            <a:ext cx="328612" cy="1857388"/>
          </a:xfrm>
          <a:prstGeom prst="downArrow">
            <a:avLst/>
          </a:prstGeom>
          <a:solidFill>
            <a:srgbClr val="FFFF00"/>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위쪽 화살표 13"/>
          <p:cNvSpPr/>
          <p:nvPr/>
        </p:nvSpPr>
        <p:spPr>
          <a:xfrm flipV="1">
            <a:off x="5786446" y="4774180"/>
            <a:ext cx="357190" cy="1285884"/>
          </a:xfrm>
          <a:prstGeom prst="upArrow">
            <a:avLst/>
          </a:prstGeom>
          <a:solidFill>
            <a:srgbClr val="FF505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a:p>
        </p:txBody>
      </p:sp>
      <p:sp>
        <p:nvSpPr>
          <p:cNvPr id="15" name="위쪽 화살표 14"/>
          <p:cNvSpPr/>
          <p:nvPr/>
        </p:nvSpPr>
        <p:spPr>
          <a:xfrm>
            <a:off x="4929190" y="4774180"/>
            <a:ext cx="857256" cy="1285884"/>
          </a:xfrm>
          <a:prstGeom prst="upArrow">
            <a:avLst/>
          </a:prstGeom>
          <a:solidFill>
            <a:srgbClr val="FF505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a:p>
        </p:txBody>
      </p:sp>
      <p:sp>
        <p:nvSpPr>
          <p:cNvPr id="16" name="TextBox 15"/>
          <p:cNvSpPr txBox="1"/>
          <p:nvPr/>
        </p:nvSpPr>
        <p:spPr>
          <a:xfrm>
            <a:off x="7429520" y="1988098"/>
            <a:ext cx="1071570" cy="369332"/>
          </a:xfrm>
          <a:prstGeom prst="rect">
            <a:avLst/>
          </a:prstGeom>
          <a:noFill/>
        </p:spPr>
        <p:txBody>
          <a:bodyPr wrap="square" rtlCol="0">
            <a:spAutoFit/>
          </a:bodyPr>
          <a:lstStyle/>
          <a:p>
            <a:r>
              <a:rPr lang="en-US" altLang="ko-KR" dirty="0" smtClean="0">
                <a:latin typeface="+mn-ea"/>
              </a:rPr>
              <a:t>SPACE</a:t>
            </a:r>
            <a:endParaRPr lang="ko-KR" altLang="en-US" dirty="0">
              <a:latin typeface="+mn-ea"/>
            </a:endParaRPr>
          </a:p>
        </p:txBody>
      </p:sp>
      <p:sp>
        <p:nvSpPr>
          <p:cNvPr id="17" name="TextBox 16"/>
          <p:cNvSpPr txBox="1"/>
          <p:nvPr/>
        </p:nvSpPr>
        <p:spPr>
          <a:xfrm>
            <a:off x="6858016" y="3988362"/>
            <a:ext cx="1633524" cy="369332"/>
          </a:xfrm>
          <a:prstGeom prst="rect">
            <a:avLst/>
          </a:prstGeom>
          <a:noFill/>
        </p:spPr>
        <p:txBody>
          <a:bodyPr wrap="none" rtlCol="0">
            <a:spAutoFit/>
          </a:bodyPr>
          <a:lstStyle/>
          <a:p>
            <a:r>
              <a:rPr lang="en-US" altLang="ko-KR" dirty="0" smtClean="0">
                <a:latin typeface="+mn-ea"/>
              </a:rPr>
              <a:t>ATMOSPHERE</a:t>
            </a:r>
            <a:endParaRPr lang="ko-KR" altLang="en-US" dirty="0">
              <a:latin typeface="+mn-ea"/>
            </a:endParaRPr>
          </a:p>
        </p:txBody>
      </p:sp>
      <p:sp>
        <p:nvSpPr>
          <p:cNvPr id="18" name="TextBox 17"/>
          <p:cNvSpPr txBox="1"/>
          <p:nvPr/>
        </p:nvSpPr>
        <p:spPr>
          <a:xfrm>
            <a:off x="7358082" y="5702874"/>
            <a:ext cx="1125373" cy="369332"/>
          </a:xfrm>
          <a:prstGeom prst="rect">
            <a:avLst/>
          </a:prstGeom>
          <a:noFill/>
        </p:spPr>
        <p:txBody>
          <a:bodyPr wrap="none" rtlCol="0">
            <a:spAutoFit/>
          </a:bodyPr>
          <a:lstStyle/>
          <a:p>
            <a:r>
              <a:rPr lang="en-US" altLang="ko-KR" dirty="0" smtClean="0">
                <a:latin typeface="+mn-ea"/>
              </a:rPr>
              <a:t>SURFACE</a:t>
            </a:r>
            <a:endParaRPr lang="ko-KR" altLang="en-US" dirty="0">
              <a:latin typeface="+mn-ea"/>
            </a:endParaRPr>
          </a:p>
        </p:txBody>
      </p:sp>
      <p:pic>
        <p:nvPicPr>
          <p:cNvPr id="19" name="그림 18" descr="sun_with_sunglasses-2278.jpg"/>
          <p:cNvPicPr>
            <a:picLocks noChangeAspect="1"/>
          </p:cNvPicPr>
          <p:nvPr/>
        </p:nvPicPr>
        <p:blipFill>
          <a:blip r:embed="rId5"/>
          <a:stretch>
            <a:fillRect/>
          </a:stretch>
        </p:blipFill>
        <p:spPr>
          <a:xfrm>
            <a:off x="509573" y="1071546"/>
            <a:ext cx="1990725" cy="1771650"/>
          </a:xfrm>
          <a:prstGeom prst="rect">
            <a:avLst/>
          </a:prstGeom>
        </p:spPr>
      </p:pic>
      <p:sp>
        <p:nvSpPr>
          <p:cNvPr id="10" name="아래쪽 화살표 9"/>
          <p:cNvSpPr/>
          <p:nvPr/>
        </p:nvSpPr>
        <p:spPr>
          <a:xfrm rot="18660000" flipH="1">
            <a:off x="3216857" y="2245718"/>
            <a:ext cx="739732" cy="1857388"/>
          </a:xfrm>
          <a:prstGeom prst="downArrow">
            <a:avLst/>
          </a:prstGeom>
          <a:solidFill>
            <a:srgbClr val="FFFF00"/>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아래쪽 화살표 20"/>
          <p:cNvSpPr/>
          <p:nvPr/>
        </p:nvSpPr>
        <p:spPr>
          <a:xfrm flipH="1">
            <a:off x="4297950" y="4774180"/>
            <a:ext cx="488364" cy="1285884"/>
          </a:xfrm>
          <a:prstGeom prst="downArrow">
            <a:avLst/>
          </a:prstGeom>
          <a:solidFill>
            <a:srgbClr val="FFFF00"/>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4500562" y="740615"/>
            <a:ext cx="5500726" cy="892552"/>
          </a:xfrm>
          <a:prstGeom prst="rect">
            <a:avLst/>
          </a:prstGeom>
          <a:noFill/>
        </p:spPr>
        <p:txBody>
          <a:bodyPr wrap="square" rtlCol="0">
            <a:spAutoFit/>
          </a:bodyPr>
          <a:lstStyle/>
          <a:p>
            <a:r>
              <a:rPr lang="en-US" altLang="ko-KR" sz="2600" b="1" dirty="0" smtClean="0">
                <a:solidFill>
                  <a:srgbClr val="1B1760"/>
                </a:solidFill>
                <a:effectLst>
                  <a:reflection blurRad="6350" stA="55000" endA="300" endPos="45500" dir="5400000" sy="-100000" algn="bl" rotWithShape="0"/>
                </a:effectLst>
                <a:latin typeface="+mn-ea"/>
              </a:rPr>
              <a:t>The ROLE of CLOUDs</a:t>
            </a:r>
          </a:p>
          <a:p>
            <a:pPr algn="ctr"/>
            <a:r>
              <a:rPr lang="en-US" altLang="ko-KR" sz="2600" b="1" dirty="0" smtClean="0">
                <a:solidFill>
                  <a:srgbClr val="1B1760"/>
                </a:solidFill>
                <a:effectLst>
                  <a:reflection blurRad="6350" stA="55000" endA="300" endPos="45500" dir="5400000" sy="-100000" algn="bl" rotWithShape="0"/>
                </a:effectLst>
                <a:latin typeface="+mn-ea"/>
              </a:rPr>
              <a:t>    on Earth's Climate</a:t>
            </a:r>
            <a:endParaRPr lang="ko-KR" altLang="en-US" sz="2600" b="1" dirty="0">
              <a:solidFill>
                <a:srgbClr val="1B1760"/>
              </a:solidFill>
              <a:effectLst>
                <a:reflection blurRad="6350" stA="55000" endA="300" endPos="45500" dir="5400000" sy="-100000" algn="bl" rotWithShape="0"/>
              </a:effectLst>
              <a:latin typeface="+mn-ea"/>
            </a:endParaRPr>
          </a:p>
        </p:txBody>
      </p:sp>
    </p:spTree>
    <p:extLst>
      <p:ext uri="{BB962C8B-B14F-4D97-AF65-F5344CB8AC3E}">
        <p14:creationId xmlns:p14="http://schemas.microsoft.com/office/powerpoint/2010/main" val="539237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285720" y="1142984"/>
            <a:ext cx="5846247" cy="523220"/>
          </a:xfrm>
          <a:prstGeom prst="rect">
            <a:avLst/>
          </a:prstGeom>
          <a:noFill/>
        </p:spPr>
        <p:txBody>
          <a:bodyPr wrap="square" rtlCol="0">
            <a:spAutoFit/>
          </a:bodyPr>
          <a:lstStyle/>
          <a:p>
            <a:r>
              <a:rPr lang="en-US" altLang="ko-KR" sz="2800" b="1" dirty="0" smtClean="0">
                <a:solidFill>
                  <a:srgbClr val="1B1760"/>
                </a:solidFill>
                <a:effectLst>
                  <a:reflection blurRad="6350" stA="55000" endA="300" endPos="45500" dir="5400000" sy="-100000" algn="bl" rotWithShape="0"/>
                </a:effectLst>
              </a:rPr>
              <a:t>Definition </a:t>
            </a:r>
            <a:r>
              <a:rPr lang="en-US" altLang="ko-KR" sz="2800" b="1" dirty="0">
                <a:solidFill>
                  <a:srgbClr val="1B1760"/>
                </a:solidFill>
                <a:effectLst>
                  <a:reflection blurRad="6350" stA="55000" endA="300" endPos="45500" dir="5400000" sy="-100000" algn="bl" rotWithShape="0"/>
                </a:effectLst>
              </a:rPr>
              <a:t>of cloud feedback</a:t>
            </a:r>
            <a:endParaRPr lang="ko-KR" altLang="en-US" sz="2800" b="1" dirty="0">
              <a:solidFill>
                <a:srgbClr val="1B1760"/>
              </a:solidFill>
              <a:effectLst>
                <a:reflection blurRad="6350" stA="55000" endA="300" endPos="45500" dir="5400000" sy="-100000" algn="bl" rotWithShape="0"/>
              </a:effectLst>
            </a:endParaRPr>
          </a:p>
        </p:txBody>
      </p:sp>
      <p:sp>
        <p:nvSpPr>
          <p:cNvPr id="7" name="내용 개체 틀 2"/>
          <p:cNvSpPr txBox="1">
            <a:spLocks/>
          </p:cNvSpPr>
          <p:nvPr/>
        </p:nvSpPr>
        <p:spPr>
          <a:xfrm>
            <a:off x="467544" y="2166010"/>
            <a:ext cx="8176422" cy="3048940"/>
          </a:xfrm>
          <a:prstGeom prst="rect">
            <a:avLst/>
          </a:prstGeom>
        </p:spPr>
        <p:txBody>
          <a:bodyPr/>
          <a:lst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itchFamily="2" charset="2"/>
              <a:buChar char="Ø"/>
            </a:pPr>
            <a:r>
              <a:rPr lang="en-US" altLang="ko-KR" sz="2000" dirty="0" smtClean="0">
                <a:latin typeface="HY강M" pitchFamily="18" charset="-127"/>
                <a:ea typeface="HY강M" pitchFamily="18" charset="-127"/>
              </a:rPr>
              <a:t>Cloud feedback is the coupling between cloudiness and surface        air temperature.</a:t>
            </a:r>
          </a:p>
          <a:p>
            <a:pPr>
              <a:lnSpc>
                <a:spcPct val="150000"/>
              </a:lnSpc>
              <a:buFont typeface="Wingdings" pitchFamily="2" charset="2"/>
              <a:buChar char="Ø"/>
            </a:pPr>
            <a:endParaRPr lang="en-US" altLang="ko-KR" sz="600" dirty="0" smtClean="0">
              <a:latin typeface="HY강M" pitchFamily="18" charset="-127"/>
              <a:ea typeface="HY강M" pitchFamily="18" charset="-127"/>
            </a:endParaRPr>
          </a:p>
          <a:p>
            <a:pPr>
              <a:lnSpc>
                <a:spcPct val="120000"/>
              </a:lnSpc>
              <a:buFont typeface="Wingdings" pitchFamily="2" charset="2"/>
              <a:buChar char="Ø"/>
            </a:pPr>
            <a:r>
              <a:rPr lang="en-US" altLang="ko-KR" sz="2000" dirty="0" smtClean="0">
                <a:latin typeface="HY강M" pitchFamily="18" charset="-127"/>
                <a:ea typeface="HY강M" pitchFamily="18" charset="-127"/>
              </a:rPr>
              <a:t>A change in </a:t>
            </a:r>
            <a:r>
              <a:rPr lang="en-US" altLang="ko-KR" sz="2000" dirty="0" err="1" smtClean="0">
                <a:latin typeface="HY강M" pitchFamily="18" charset="-127"/>
                <a:ea typeface="HY강M" pitchFamily="18" charset="-127"/>
              </a:rPr>
              <a:t>radiative</a:t>
            </a:r>
            <a:r>
              <a:rPr lang="en-US" altLang="ko-KR" sz="2000" dirty="0" smtClean="0">
                <a:latin typeface="HY강M" pitchFamily="18" charset="-127"/>
                <a:ea typeface="HY강M" pitchFamily="18" charset="-127"/>
              </a:rPr>
              <a:t> forcing perturbs the surface air temperature.</a:t>
            </a:r>
          </a:p>
          <a:p>
            <a:pPr>
              <a:lnSpc>
                <a:spcPct val="120000"/>
              </a:lnSpc>
              <a:buFont typeface="Wingdings" pitchFamily="2" charset="2"/>
              <a:buChar char="Ø"/>
            </a:pPr>
            <a:endParaRPr lang="en-US" altLang="ko-KR" sz="400" dirty="0" smtClean="0">
              <a:latin typeface="HY강M" pitchFamily="18" charset="-127"/>
              <a:ea typeface="HY강M" pitchFamily="18" charset="-127"/>
            </a:endParaRPr>
          </a:p>
          <a:p>
            <a:pPr>
              <a:lnSpc>
                <a:spcPct val="150000"/>
              </a:lnSpc>
              <a:buFont typeface="Wingdings" pitchFamily="2" charset="2"/>
              <a:buChar char="Ø"/>
            </a:pPr>
            <a:r>
              <a:rPr lang="en-US" altLang="ko-KR" sz="2000" dirty="0" smtClean="0">
                <a:latin typeface="HY강M" pitchFamily="18" charset="-127"/>
                <a:ea typeface="HY강M" pitchFamily="18" charset="-127"/>
              </a:rPr>
              <a:t>It </a:t>
            </a:r>
            <a:r>
              <a:rPr lang="en-US" sz="2000" dirty="0" smtClean="0">
                <a:latin typeface="HY강M" pitchFamily="18" charset="-127"/>
                <a:ea typeface="HY강M" pitchFamily="18" charset="-127"/>
              </a:rPr>
              <a:t>leads to a change in clouds.</a:t>
            </a:r>
          </a:p>
          <a:p>
            <a:pPr>
              <a:lnSpc>
                <a:spcPct val="150000"/>
              </a:lnSpc>
              <a:buFont typeface="Wingdings" pitchFamily="2" charset="2"/>
              <a:buChar char="Ø"/>
            </a:pPr>
            <a:endParaRPr lang="en-US" sz="500" dirty="0" smtClean="0">
              <a:latin typeface="HY강M" pitchFamily="18" charset="-127"/>
              <a:ea typeface="HY강M" pitchFamily="18" charset="-127"/>
            </a:endParaRPr>
          </a:p>
          <a:p>
            <a:pPr>
              <a:lnSpc>
                <a:spcPct val="150000"/>
              </a:lnSpc>
              <a:buFont typeface="Wingdings" pitchFamily="2" charset="2"/>
              <a:buChar char="Ø"/>
            </a:pPr>
            <a:r>
              <a:rPr lang="en-US" altLang="ko-KR" sz="2000" dirty="0" smtClean="0">
                <a:latin typeface="HY강M" pitchFamily="18" charset="-127"/>
                <a:ea typeface="HY강M" pitchFamily="18" charset="-127"/>
              </a:rPr>
              <a:t>Then it could amplify or diminish the initial temperature perturbation.</a:t>
            </a:r>
            <a:endParaRPr lang="ko-KR" altLang="en-US" sz="2000" dirty="0">
              <a:latin typeface="HY강M" pitchFamily="18" charset="-127"/>
              <a:ea typeface="HY강M" pitchFamily="18" charset="-127"/>
            </a:endParaRPr>
          </a:p>
        </p:txBody>
      </p:sp>
    </p:spTree>
    <p:extLst>
      <p:ext uri="{BB962C8B-B14F-4D97-AF65-F5344CB8AC3E}">
        <p14:creationId xmlns:p14="http://schemas.microsoft.com/office/powerpoint/2010/main" val="34129258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dirty="0">
                  <a:solidFill>
                    <a:schemeClr val="bg1"/>
                  </a:solidFill>
                </a:rPr>
                <a:t>Feedback</a:t>
              </a:r>
            </a:p>
          </p:txBody>
        </p:sp>
      </p:grpSp>
      <p:sp>
        <p:nvSpPr>
          <p:cNvPr id="8" name="TextBox 7"/>
          <p:cNvSpPr txBox="1"/>
          <p:nvPr/>
        </p:nvSpPr>
        <p:spPr>
          <a:xfrm>
            <a:off x="285720" y="1016732"/>
            <a:ext cx="8640452" cy="400110"/>
          </a:xfrm>
          <a:prstGeom prst="rect">
            <a:avLst/>
          </a:prstGeom>
          <a:noFill/>
        </p:spPr>
        <p:txBody>
          <a:bodyPr wrap="square" rtlCol="0">
            <a:spAutoFit/>
          </a:bodyPr>
          <a:lstStyle/>
          <a:p>
            <a:r>
              <a:rPr lang="en-US" altLang="ko-KR" sz="2000" b="1" dirty="0">
                <a:effectLst>
                  <a:reflection blurRad="6350" stA="55000" endA="300" endPos="45500" dir="5400000" sy="-100000" algn="bl" rotWithShape="0"/>
                </a:effectLst>
              </a:rPr>
              <a:t>Cloud feedback on terrestrial </a:t>
            </a:r>
            <a:r>
              <a:rPr lang="en-US" altLang="ko-KR" sz="2000" b="1" dirty="0" smtClean="0">
                <a:effectLst>
                  <a:reflection blurRad="6350" stA="55000" endA="300" endPos="45500" dir="5400000" sy="-100000" algn="bl" rotWithShape="0"/>
                </a:effectLst>
              </a:rPr>
              <a:t>radiation - </a:t>
            </a:r>
            <a:r>
              <a:rPr lang="en-US" altLang="ko-KR" sz="2000" b="1" dirty="0" smtClean="0">
                <a:solidFill>
                  <a:schemeClr val="accent2">
                    <a:lumMod val="75000"/>
                  </a:schemeClr>
                </a:solidFill>
                <a:effectLst>
                  <a:reflection blurRad="6350" stA="55000" endA="300" endPos="45500" dir="5400000" sy="-100000" algn="bl" rotWithShape="0"/>
                </a:effectLst>
              </a:rPr>
              <a:t>Positive</a:t>
            </a:r>
            <a:r>
              <a:rPr lang="en-US" altLang="ko-KR" sz="2000" dirty="0" smtClean="0">
                <a:effectLst>
                  <a:reflection blurRad="6350" stA="55000" endA="300" endPos="45500" dir="5400000" sy="-100000" algn="bl" rotWithShape="0"/>
                </a:effectLst>
              </a:rPr>
              <a:t> feedback</a:t>
            </a:r>
            <a:endParaRPr lang="ko-KR" altLang="en-US" sz="2000" dirty="0">
              <a:effectLst>
                <a:reflection blurRad="6350" stA="55000" endA="300" endPos="45500" dir="5400000" sy="-100000" algn="bl" rotWithShape="0"/>
              </a:effectLst>
            </a:endParaRPr>
          </a:p>
        </p:txBody>
      </p:sp>
      <p:graphicFrame>
        <p:nvGraphicFramePr>
          <p:cNvPr id="9" name="다이어그램 8"/>
          <p:cNvGraphicFramePr/>
          <p:nvPr>
            <p:extLst>
              <p:ext uri="{D42A27DB-BD31-4B8C-83A1-F6EECF244321}">
                <p14:modId xmlns:p14="http://schemas.microsoft.com/office/powerpoint/2010/main" val="3881758534"/>
              </p:ext>
            </p:extLst>
          </p:nvPr>
        </p:nvGraphicFramePr>
        <p:xfrm>
          <a:off x="857224" y="2365396"/>
          <a:ext cx="74295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위쪽 화살표 9"/>
          <p:cNvSpPr/>
          <p:nvPr/>
        </p:nvSpPr>
        <p:spPr>
          <a:xfrm>
            <a:off x="4286248" y="1857364"/>
            <a:ext cx="504056" cy="50405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3" name="TextBox 12"/>
          <p:cNvSpPr txBox="1"/>
          <p:nvPr/>
        </p:nvSpPr>
        <p:spPr>
          <a:xfrm>
            <a:off x="4000496" y="3500438"/>
            <a:ext cx="1071570" cy="1569660"/>
          </a:xfrm>
          <a:prstGeom prst="rect">
            <a:avLst/>
          </a:prstGeom>
          <a:noFill/>
        </p:spPr>
        <p:txBody>
          <a:bodyPr wrap="square" rtlCol="0">
            <a:spAutoFit/>
          </a:bodyPr>
          <a:lstStyle/>
          <a:p>
            <a:r>
              <a:rPr lang="en-US" altLang="ko-KR" sz="9600" b="1" dirty="0" smtClean="0">
                <a:ln w="76200">
                  <a:solidFill>
                    <a:srgbClr val="C00000"/>
                  </a:solidFill>
                  <a:prstDash val="solid"/>
                </a:ln>
                <a:solidFill>
                  <a:srgbClr val="C00000"/>
                </a:solidFill>
                <a:effectLst>
                  <a:outerShdw blurRad="41275" dist="20320" dir="1800000" algn="tl" rotWithShape="0">
                    <a:srgbClr val="000000">
                      <a:alpha val="40000"/>
                    </a:srgbClr>
                  </a:outerShdw>
                </a:effectLst>
              </a:rPr>
              <a:t>+</a:t>
            </a:r>
            <a:endParaRPr lang="ko-KR" altLang="en-US" sz="9600" b="1" dirty="0">
              <a:ln w="762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14" name="TextBox 13"/>
          <p:cNvSpPr txBox="1"/>
          <p:nvPr/>
        </p:nvSpPr>
        <p:spPr>
          <a:xfrm>
            <a:off x="1785918" y="1996851"/>
            <a:ext cx="1071570" cy="646331"/>
          </a:xfrm>
          <a:prstGeom prst="rect">
            <a:avLst/>
          </a:prstGeom>
          <a:noFill/>
        </p:spPr>
        <p:txBody>
          <a:bodyPr wrap="square" rtlCol="0">
            <a:spAutoFit/>
          </a:bodyPr>
          <a:lstStyle/>
          <a:p>
            <a:pPr algn="ctr"/>
            <a:r>
              <a:rPr lang="en-US" altLang="ko-KR" dirty="0" smtClean="0"/>
              <a:t>External </a:t>
            </a:r>
          </a:p>
          <a:p>
            <a:pPr algn="ctr"/>
            <a:r>
              <a:rPr lang="en-US" altLang="ko-KR" dirty="0" smtClean="0"/>
              <a:t>Forcing</a:t>
            </a:r>
            <a:endParaRPr lang="ko-KR" altLang="en-US" dirty="0"/>
          </a:p>
        </p:txBody>
      </p:sp>
      <p:cxnSp>
        <p:nvCxnSpPr>
          <p:cNvPr id="16" name="직선 화살표 연결선 15"/>
          <p:cNvCxnSpPr/>
          <p:nvPr/>
        </p:nvCxnSpPr>
        <p:spPr>
          <a:xfrm>
            <a:off x="2857488" y="2428868"/>
            <a:ext cx="571504" cy="21431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3104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285720" y="1016732"/>
            <a:ext cx="7092788" cy="400110"/>
          </a:xfrm>
          <a:prstGeom prst="rect">
            <a:avLst/>
          </a:prstGeom>
          <a:noFill/>
        </p:spPr>
        <p:txBody>
          <a:bodyPr wrap="square" rtlCol="0">
            <a:spAutoFit/>
          </a:bodyPr>
          <a:lstStyle/>
          <a:p>
            <a:r>
              <a:rPr lang="en-US" altLang="ko-KR" sz="2000" b="1" dirty="0">
                <a:effectLst>
                  <a:reflection blurRad="6350" stA="55000" endA="300" endPos="45500" dir="5400000" sy="-100000" algn="bl" rotWithShape="0"/>
                </a:effectLst>
              </a:rPr>
              <a:t>Cloud feedback on solar </a:t>
            </a:r>
            <a:r>
              <a:rPr lang="en-US" altLang="ko-KR" sz="2000" b="1" dirty="0" smtClean="0">
                <a:effectLst>
                  <a:reflection blurRad="6350" stA="55000" endA="300" endPos="45500" dir="5400000" sy="-100000" algn="bl" rotWithShape="0"/>
                </a:effectLst>
              </a:rPr>
              <a:t>radiation - </a:t>
            </a:r>
            <a:r>
              <a:rPr lang="en-US" altLang="ko-KR" sz="2000" b="1" dirty="0" smtClean="0">
                <a:solidFill>
                  <a:schemeClr val="accent1">
                    <a:lumMod val="50000"/>
                  </a:schemeClr>
                </a:solidFill>
                <a:effectLst>
                  <a:reflection blurRad="6350" stA="55000" endA="300" endPos="45500" dir="5400000" sy="-100000" algn="bl" rotWithShape="0"/>
                </a:effectLst>
              </a:rPr>
              <a:t>Negative</a:t>
            </a:r>
            <a:r>
              <a:rPr lang="en-US" altLang="ko-KR" sz="2000" dirty="0" smtClean="0">
                <a:effectLst>
                  <a:reflection blurRad="6350" stA="55000" endA="300" endPos="45500" dir="5400000" sy="-100000" algn="bl" rotWithShape="0"/>
                </a:effectLst>
              </a:rPr>
              <a:t> feedback</a:t>
            </a:r>
            <a:endParaRPr lang="ko-KR" altLang="en-US" sz="2000" dirty="0">
              <a:effectLst>
                <a:reflection blurRad="6350" stA="55000" endA="300" endPos="45500" dir="5400000" sy="-100000" algn="bl" rotWithShape="0"/>
              </a:effectLst>
            </a:endParaRPr>
          </a:p>
        </p:txBody>
      </p:sp>
      <p:graphicFrame>
        <p:nvGraphicFramePr>
          <p:cNvPr id="10" name="다이어그램 9"/>
          <p:cNvGraphicFramePr/>
          <p:nvPr>
            <p:extLst>
              <p:ext uri="{D42A27DB-BD31-4B8C-83A1-F6EECF244321}">
                <p14:modId xmlns:p14="http://schemas.microsoft.com/office/powerpoint/2010/main" val="741041974"/>
              </p:ext>
            </p:extLst>
          </p:nvPr>
        </p:nvGraphicFramePr>
        <p:xfrm>
          <a:off x="1524000" y="23653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위쪽 화살표 8"/>
          <p:cNvSpPr/>
          <p:nvPr/>
        </p:nvSpPr>
        <p:spPr>
          <a:xfrm rot="10800000">
            <a:off x="4292676" y="1887065"/>
            <a:ext cx="504056" cy="50405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1" name="TextBox 10"/>
          <p:cNvSpPr txBox="1"/>
          <p:nvPr/>
        </p:nvSpPr>
        <p:spPr>
          <a:xfrm>
            <a:off x="4286248" y="2428868"/>
            <a:ext cx="571504" cy="769441"/>
          </a:xfrm>
          <a:prstGeom prst="rect">
            <a:avLst/>
          </a:prstGeom>
          <a:noFill/>
        </p:spPr>
        <p:txBody>
          <a:bodyPr wrap="square" rtlCol="0">
            <a:spAutoFit/>
          </a:bodyPr>
          <a:lstStyle/>
          <a:p>
            <a:r>
              <a:rPr lang="en-US" altLang="ko-KR" sz="4400" dirty="0" smtClean="0">
                <a:solidFill>
                  <a:srgbClr val="FF0000"/>
                </a:solidFill>
              </a:rPr>
              <a:t>X</a:t>
            </a:r>
            <a:endParaRPr lang="ko-KR" altLang="en-US" sz="4400" dirty="0">
              <a:solidFill>
                <a:srgbClr val="FF0000"/>
              </a:solidFill>
            </a:endParaRPr>
          </a:p>
        </p:txBody>
      </p:sp>
      <p:sp>
        <p:nvSpPr>
          <p:cNvPr id="12" name="TextBox 11"/>
          <p:cNvSpPr txBox="1"/>
          <p:nvPr/>
        </p:nvSpPr>
        <p:spPr>
          <a:xfrm>
            <a:off x="4030990" y="3500438"/>
            <a:ext cx="1071570" cy="1569660"/>
          </a:xfrm>
          <a:prstGeom prst="rect">
            <a:avLst/>
          </a:prstGeom>
          <a:noFill/>
        </p:spPr>
        <p:txBody>
          <a:bodyPr wrap="square" rtlCol="0">
            <a:spAutoFit/>
          </a:bodyPr>
          <a:lstStyle/>
          <a:p>
            <a:pPr algn="ctr"/>
            <a:r>
              <a:rPr lang="en-US" altLang="ko-KR" sz="9600" b="1" dirty="0" smtClean="0">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rPr>
              <a:t>-</a:t>
            </a:r>
            <a:endParaRPr lang="ko-KR" altLang="en-US" sz="9600" b="1" dirty="0">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13" name="TextBox 12"/>
          <p:cNvSpPr txBox="1"/>
          <p:nvPr/>
        </p:nvSpPr>
        <p:spPr>
          <a:xfrm>
            <a:off x="1785918" y="1996851"/>
            <a:ext cx="1071570" cy="646331"/>
          </a:xfrm>
          <a:prstGeom prst="rect">
            <a:avLst/>
          </a:prstGeom>
          <a:noFill/>
        </p:spPr>
        <p:txBody>
          <a:bodyPr wrap="square" rtlCol="0">
            <a:spAutoFit/>
          </a:bodyPr>
          <a:lstStyle/>
          <a:p>
            <a:pPr algn="ctr"/>
            <a:r>
              <a:rPr lang="en-US" altLang="ko-KR" dirty="0" smtClean="0"/>
              <a:t>External </a:t>
            </a:r>
          </a:p>
          <a:p>
            <a:pPr algn="ctr"/>
            <a:r>
              <a:rPr lang="en-US" altLang="ko-KR" dirty="0" smtClean="0"/>
              <a:t>Forcing</a:t>
            </a:r>
            <a:endParaRPr lang="ko-KR" altLang="en-US" dirty="0"/>
          </a:p>
        </p:txBody>
      </p:sp>
      <p:cxnSp>
        <p:nvCxnSpPr>
          <p:cNvPr id="14" name="직선 화살표 연결선 13"/>
          <p:cNvCxnSpPr/>
          <p:nvPr/>
        </p:nvCxnSpPr>
        <p:spPr>
          <a:xfrm>
            <a:off x="2857488" y="2428868"/>
            <a:ext cx="571504" cy="21431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4533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285720" y="1016732"/>
            <a:ext cx="7092788" cy="400110"/>
          </a:xfrm>
          <a:prstGeom prst="rect">
            <a:avLst/>
          </a:prstGeom>
          <a:noFill/>
        </p:spPr>
        <p:txBody>
          <a:bodyPr wrap="square" rtlCol="0">
            <a:spAutoFit/>
          </a:bodyPr>
          <a:lstStyle/>
          <a:p>
            <a:r>
              <a:rPr lang="en-US" altLang="ko-KR" sz="2000" b="1" dirty="0" smtClean="0">
                <a:solidFill>
                  <a:schemeClr val="accent2">
                    <a:lumMod val="75000"/>
                  </a:schemeClr>
                </a:solidFill>
                <a:effectLst>
                  <a:reflection blurRad="6350" stA="55000" endA="300" endPos="45500" dir="5400000" sy="-100000" algn="bl" rotWithShape="0"/>
                </a:effectLst>
              </a:rPr>
              <a:t>Positive</a:t>
            </a:r>
            <a:r>
              <a:rPr lang="en-US" altLang="ko-KR" sz="2000" dirty="0" smtClean="0">
                <a:effectLst>
                  <a:reflection blurRad="6350" stA="55000" endA="300" endPos="45500" dir="5400000" sy="-100000" algn="bl" rotWithShape="0"/>
                </a:effectLst>
              </a:rPr>
              <a:t> feedback</a:t>
            </a:r>
            <a:r>
              <a:rPr lang="ko-KR" altLang="en-US" sz="2000" dirty="0" smtClean="0">
                <a:effectLst>
                  <a:reflection blurRad="6350" stA="55000" endA="300" endPos="45500" dir="5400000" sy="-100000" algn="bl" rotWithShape="0"/>
                </a:effectLst>
              </a:rPr>
              <a:t>  </a:t>
            </a:r>
            <a:r>
              <a:rPr lang="en-US" altLang="ko-KR" sz="2000" dirty="0" smtClean="0">
                <a:effectLst>
                  <a:reflection blurRad="6350" stA="55000" endA="300" endPos="45500" dir="5400000" sy="-100000" algn="bl" rotWithShape="0"/>
                </a:effectLst>
              </a:rPr>
              <a:t>&amp; </a:t>
            </a:r>
            <a:r>
              <a:rPr lang="en-US" altLang="ko-KR" sz="2000" b="1" dirty="0" smtClean="0">
                <a:effectLst>
                  <a:reflection blurRad="6350" stA="55000" endA="300" endPos="45500" dir="5400000" sy="-100000" algn="bl" rotWithShape="0"/>
                </a:effectLst>
              </a:rPr>
              <a:t> </a:t>
            </a:r>
            <a:r>
              <a:rPr lang="en-US" altLang="ko-KR" sz="2000" b="1" dirty="0" smtClean="0">
                <a:solidFill>
                  <a:schemeClr val="accent1">
                    <a:lumMod val="50000"/>
                  </a:schemeClr>
                </a:solidFill>
                <a:effectLst>
                  <a:reflection blurRad="6350" stA="55000" endA="300" endPos="45500" dir="5400000" sy="-100000" algn="bl" rotWithShape="0"/>
                </a:effectLst>
              </a:rPr>
              <a:t>Negative</a:t>
            </a:r>
            <a:r>
              <a:rPr lang="en-US" altLang="ko-KR" sz="2000" dirty="0" smtClean="0">
                <a:effectLst>
                  <a:reflection blurRad="6350" stA="55000" endA="300" endPos="45500" dir="5400000" sy="-100000" algn="bl" rotWithShape="0"/>
                </a:effectLst>
              </a:rPr>
              <a:t> feedback</a:t>
            </a:r>
            <a:endParaRPr lang="ko-KR" altLang="en-US" sz="2000" dirty="0">
              <a:effectLst>
                <a:reflection blurRad="6350" stA="55000" endA="300" endPos="45500" dir="5400000" sy="-100000" algn="bl" rotWithShape="0"/>
              </a:effectLst>
            </a:endParaRPr>
          </a:p>
        </p:txBody>
      </p:sp>
      <p:graphicFrame>
        <p:nvGraphicFramePr>
          <p:cNvPr id="10" name="다이어그램 9"/>
          <p:cNvGraphicFramePr/>
          <p:nvPr>
            <p:extLst>
              <p:ext uri="{D42A27DB-BD31-4B8C-83A1-F6EECF244321}">
                <p14:modId xmlns:p14="http://schemas.microsoft.com/office/powerpoint/2010/main" val="2007277130"/>
              </p:ext>
            </p:extLst>
          </p:nvPr>
        </p:nvGraphicFramePr>
        <p:xfrm>
          <a:off x="3428992" y="23653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위쪽 화살표 8"/>
          <p:cNvSpPr/>
          <p:nvPr/>
        </p:nvSpPr>
        <p:spPr>
          <a:xfrm rot="10800000">
            <a:off x="6197668" y="1887065"/>
            <a:ext cx="504056" cy="50405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1" name="TextBox 10"/>
          <p:cNvSpPr txBox="1"/>
          <p:nvPr/>
        </p:nvSpPr>
        <p:spPr>
          <a:xfrm>
            <a:off x="6191240" y="2428868"/>
            <a:ext cx="571504" cy="769441"/>
          </a:xfrm>
          <a:prstGeom prst="rect">
            <a:avLst/>
          </a:prstGeom>
          <a:noFill/>
        </p:spPr>
        <p:txBody>
          <a:bodyPr wrap="square" rtlCol="0">
            <a:spAutoFit/>
          </a:bodyPr>
          <a:lstStyle/>
          <a:p>
            <a:r>
              <a:rPr lang="en-US" altLang="ko-KR" sz="4400" dirty="0" smtClean="0">
                <a:solidFill>
                  <a:srgbClr val="FF0000"/>
                </a:solidFill>
              </a:rPr>
              <a:t>X</a:t>
            </a:r>
            <a:endParaRPr lang="ko-KR" altLang="en-US" sz="4400" dirty="0">
              <a:solidFill>
                <a:srgbClr val="FF0000"/>
              </a:solidFill>
            </a:endParaRPr>
          </a:p>
        </p:txBody>
      </p:sp>
      <p:sp>
        <p:nvSpPr>
          <p:cNvPr id="12" name="TextBox 11"/>
          <p:cNvSpPr txBox="1"/>
          <p:nvPr/>
        </p:nvSpPr>
        <p:spPr>
          <a:xfrm>
            <a:off x="5935982" y="3500438"/>
            <a:ext cx="1071570" cy="1569660"/>
          </a:xfrm>
          <a:prstGeom prst="rect">
            <a:avLst/>
          </a:prstGeom>
          <a:noFill/>
        </p:spPr>
        <p:txBody>
          <a:bodyPr wrap="square" rtlCol="0">
            <a:spAutoFit/>
          </a:bodyPr>
          <a:lstStyle/>
          <a:p>
            <a:pPr algn="ctr"/>
            <a:r>
              <a:rPr lang="en-US" altLang="ko-KR" sz="9600" b="1" dirty="0" smtClean="0">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rPr>
              <a:t>-</a:t>
            </a:r>
            <a:endParaRPr lang="ko-KR" altLang="en-US" sz="9600" b="1" dirty="0">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graphicFrame>
        <p:nvGraphicFramePr>
          <p:cNvPr id="15" name="다이어그램 14"/>
          <p:cNvGraphicFramePr/>
          <p:nvPr>
            <p:extLst>
              <p:ext uri="{D42A27DB-BD31-4B8C-83A1-F6EECF244321}">
                <p14:modId xmlns:p14="http://schemas.microsoft.com/office/powerpoint/2010/main" val="1059681331"/>
              </p:ext>
            </p:extLst>
          </p:nvPr>
        </p:nvGraphicFramePr>
        <p:xfrm>
          <a:off x="-928726" y="2365396"/>
          <a:ext cx="742955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p:cNvSpPr txBox="1"/>
          <p:nvPr/>
        </p:nvSpPr>
        <p:spPr>
          <a:xfrm>
            <a:off x="2214546" y="3500438"/>
            <a:ext cx="1071570" cy="1569660"/>
          </a:xfrm>
          <a:prstGeom prst="rect">
            <a:avLst/>
          </a:prstGeom>
          <a:noFill/>
        </p:spPr>
        <p:txBody>
          <a:bodyPr wrap="square" rtlCol="0">
            <a:spAutoFit/>
          </a:bodyPr>
          <a:lstStyle/>
          <a:p>
            <a:r>
              <a:rPr lang="en-US" altLang="ko-KR" sz="9600" b="1" dirty="0" smtClean="0">
                <a:ln w="76200">
                  <a:solidFill>
                    <a:srgbClr val="C00000"/>
                  </a:solidFill>
                  <a:prstDash val="solid"/>
                </a:ln>
                <a:solidFill>
                  <a:srgbClr val="C00000"/>
                </a:solidFill>
                <a:effectLst>
                  <a:outerShdw blurRad="41275" dist="20320" dir="1800000" algn="tl" rotWithShape="0">
                    <a:srgbClr val="000000">
                      <a:alpha val="40000"/>
                    </a:srgbClr>
                  </a:outerShdw>
                </a:effectLst>
              </a:rPr>
              <a:t>+</a:t>
            </a:r>
            <a:endParaRPr lang="ko-KR" altLang="en-US" sz="9600" b="1" dirty="0">
              <a:ln w="762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17" name="위쪽 화살표 16"/>
          <p:cNvSpPr/>
          <p:nvPr/>
        </p:nvSpPr>
        <p:spPr>
          <a:xfrm>
            <a:off x="2424870" y="1857364"/>
            <a:ext cx="504056" cy="50405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392706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dirty="0">
                  <a:solidFill>
                    <a:schemeClr val="bg1"/>
                  </a:solidFill>
                </a:rPr>
                <a:t>Feedback</a:t>
              </a:r>
            </a:p>
          </p:txBody>
        </p:sp>
      </p:grpSp>
      <p:sp>
        <p:nvSpPr>
          <p:cNvPr id="11" name="직사각형 10"/>
          <p:cNvSpPr/>
          <p:nvPr/>
        </p:nvSpPr>
        <p:spPr>
          <a:xfrm>
            <a:off x="357158" y="1500736"/>
            <a:ext cx="8429684" cy="3785652"/>
          </a:xfrm>
          <a:prstGeom prst="rect">
            <a:avLst/>
          </a:prstGeom>
        </p:spPr>
        <p:txBody>
          <a:bodyPr wrap="square">
            <a:spAutoFit/>
          </a:bodyPr>
          <a:lstStyle/>
          <a:p>
            <a:r>
              <a:rPr lang="en-US" sz="2400" b="1" dirty="0" smtClean="0">
                <a:solidFill>
                  <a:srgbClr val="1B1760"/>
                </a:solidFill>
                <a:effectLst>
                  <a:reflection blurRad="6350" stA="55000" endA="300" endPos="45500" dir="5400000" sy="-100000" algn="bl" rotWithShape="0"/>
                </a:effectLst>
              </a:rPr>
              <a:t>WHICH CLOUD TYPES MATTER FOR CLOUD FEEDBACK?</a:t>
            </a:r>
            <a:endParaRPr lang="en-US" sz="2400" dirty="0" smtClean="0">
              <a:solidFill>
                <a:srgbClr val="1B1760"/>
              </a:solidFill>
              <a:effectLst>
                <a:reflection blurRad="6350" stA="55000" endA="300" endPos="45500" dir="5400000" sy="-100000" algn="bl" rotWithShape="0"/>
              </a:effectLst>
            </a:endParaRPr>
          </a:p>
          <a:p>
            <a:endParaRPr lang="en-US" dirty="0" smtClean="0"/>
          </a:p>
          <a:p>
            <a:endParaRPr lang="en-US" dirty="0" smtClean="0"/>
          </a:p>
          <a:p>
            <a:endParaRPr lang="en-US" dirty="0" smtClean="0"/>
          </a:p>
          <a:p>
            <a:r>
              <a:rPr lang="en-US" dirty="0" smtClean="0"/>
              <a:t>  Cloud feedbacks are extremely variable between different climate models.</a:t>
            </a:r>
          </a:p>
          <a:p>
            <a:r>
              <a:rPr lang="en-US" dirty="0" smtClean="0"/>
              <a:t>However, it is not always clear what is the relative contribution of cloud types from various regions to the global mean cloud feedback and its inter-model    spread. </a:t>
            </a:r>
          </a:p>
          <a:p>
            <a:endParaRPr lang="en-US" dirty="0" smtClean="0"/>
          </a:p>
          <a:p>
            <a:r>
              <a:rPr lang="en-US" dirty="0" smtClean="0"/>
              <a:t>  Scientists have developed novel techniques to separate the contribution of   different cloud types and have found that cloud feedbacks are not the result  of a single cloud type but that we must consider the feedbacks from </a:t>
            </a:r>
            <a:r>
              <a:rPr lang="en-US" b="1" dirty="0" smtClean="0"/>
              <a:t>many     cloud types including low clouds, high clouds and mid-latitude clouds.</a:t>
            </a:r>
            <a:endParaRPr lang="en-US" b="1" dirty="0"/>
          </a:p>
        </p:txBody>
      </p:sp>
    </p:spTree>
    <p:extLst>
      <p:ext uri="{BB962C8B-B14F-4D97-AF65-F5344CB8AC3E}">
        <p14:creationId xmlns:p14="http://schemas.microsoft.com/office/powerpoint/2010/main" val="36261765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직사각형 5"/>
          <p:cNvSpPr/>
          <p:nvPr/>
        </p:nvSpPr>
        <p:spPr>
          <a:xfrm>
            <a:off x="5500694" y="2500306"/>
            <a:ext cx="3214710" cy="1477328"/>
          </a:xfrm>
          <a:prstGeom prst="rect">
            <a:avLst/>
          </a:prstGeom>
        </p:spPr>
        <p:txBody>
          <a:bodyPr wrap="square">
            <a:spAutoFit/>
          </a:bodyPr>
          <a:lstStyle/>
          <a:p>
            <a:r>
              <a:rPr lang="en-US" b="1" dirty="0" smtClean="0"/>
              <a:t>Low-level clouds</a:t>
            </a:r>
            <a:r>
              <a:rPr lang="en-US" dirty="0" smtClean="0"/>
              <a:t> tend to </a:t>
            </a:r>
          </a:p>
          <a:p>
            <a:r>
              <a:rPr lang="en-US" dirty="0" smtClean="0"/>
              <a:t>cool by reflecting sunlight. </a:t>
            </a:r>
          </a:p>
          <a:p>
            <a:endParaRPr lang="en-US" dirty="0" smtClean="0"/>
          </a:p>
          <a:p>
            <a:r>
              <a:rPr lang="en-US" b="1" dirty="0" smtClean="0"/>
              <a:t>High-level clouds</a:t>
            </a:r>
            <a:r>
              <a:rPr lang="en-US" dirty="0" smtClean="0"/>
              <a:t> tend to </a:t>
            </a:r>
          </a:p>
          <a:p>
            <a:r>
              <a:rPr lang="en-US" dirty="0" smtClean="0"/>
              <a:t>warm by trapping heat.</a:t>
            </a:r>
            <a:endParaRPr lang="ko-KR" altLang="en-US" dirty="0"/>
          </a:p>
        </p:txBody>
      </p:sp>
      <p:pic>
        <p:nvPicPr>
          <p:cNvPr id="25602" name="Picture 2" descr="http://www.skepticalscience.com/graphics/Cloud_Feedback_500.jpg"/>
          <p:cNvPicPr>
            <a:picLocks noChangeAspect="1" noChangeArrowheads="1"/>
          </p:cNvPicPr>
          <p:nvPr/>
        </p:nvPicPr>
        <p:blipFill>
          <a:blip r:embed="rId3"/>
          <a:srcRect/>
          <a:stretch>
            <a:fillRect/>
          </a:stretch>
        </p:blipFill>
        <p:spPr bwMode="auto">
          <a:xfrm>
            <a:off x="428596" y="1571612"/>
            <a:ext cx="4762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20475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8" name="Picture 2" descr="C:\Documents and Settings\user\바탕 화면\K-7.jpg"/>
          <p:cNvPicPr>
            <a:picLocks noChangeAspect="1" noChangeArrowheads="1"/>
          </p:cNvPicPr>
          <p:nvPr/>
        </p:nvPicPr>
        <p:blipFill>
          <a:blip r:embed="rId3"/>
          <a:srcRect/>
          <a:stretch>
            <a:fillRect/>
          </a:stretch>
        </p:blipFill>
        <p:spPr bwMode="auto">
          <a:xfrm>
            <a:off x="0" y="857233"/>
            <a:ext cx="9144000" cy="6007754"/>
          </a:xfrm>
          <a:prstGeom prst="rect">
            <a:avLst/>
          </a:prstGeom>
          <a:noFill/>
        </p:spPr>
      </p:pic>
    </p:spTree>
    <p:extLst>
      <p:ext uri="{BB962C8B-B14F-4D97-AF65-F5344CB8AC3E}">
        <p14:creationId xmlns:p14="http://schemas.microsoft.com/office/powerpoint/2010/main" val="23695646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6" name="Picture 4" descr="C:\Documents and Settings\이화여대\My Documents\K-2.jpg"/>
          <p:cNvPicPr>
            <a:picLocks noChangeAspect="1" noChangeArrowheads="1"/>
          </p:cNvPicPr>
          <p:nvPr/>
        </p:nvPicPr>
        <p:blipFill>
          <a:blip r:embed="rId3"/>
          <a:srcRect/>
          <a:stretch>
            <a:fillRect/>
          </a:stretch>
        </p:blipFill>
        <p:spPr bwMode="auto">
          <a:xfrm>
            <a:off x="1129866" y="1643050"/>
            <a:ext cx="6884268" cy="464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5242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descr="imagesCAP8YLNL.jpg"/>
          <p:cNvPicPr>
            <a:picLocks noChangeAspect="1"/>
          </p:cNvPicPr>
          <p:nvPr/>
        </p:nvPicPr>
        <p:blipFill rotWithShape="1">
          <a:blip r:embed="rId3">
            <a:lum bright="57000"/>
          </a:blip>
          <a:stretch>
            <a:fillRect/>
          </a:stretch>
        </p:blipFill>
        <p:spPr>
          <a:xfrm>
            <a:off x="4535996" y="1304764"/>
            <a:ext cx="4355976" cy="5002078"/>
          </a:xfrm>
          <a:prstGeom prst="rect">
            <a:avLst/>
          </a:prstGeom>
        </p:spPr>
      </p:pic>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7"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sp>
        <p:nvSpPr>
          <p:cNvPr id="6" name="TextBox 5"/>
          <p:cNvSpPr txBox="1"/>
          <p:nvPr/>
        </p:nvSpPr>
        <p:spPr>
          <a:xfrm>
            <a:off x="2483768" y="1844824"/>
            <a:ext cx="6120680" cy="725021"/>
          </a:xfrm>
          <a:prstGeom prst="rect">
            <a:avLst/>
          </a:prstGeom>
          <a:noFill/>
        </p:spPr>
        <p:txBody>
          <a:bodyPr wrap="square">
            <a:spAutoFit/>
          </a:bodyPr>
          <a:lstStyle/>
          <a:p>
            <a:pPr lvl="0">
              <a:defRPr lang="ko-KR" altLang="en-US"/>
            </a:pPr>
            <a:r>
              <a:rPr lang="en-US" altLang="ko-KR" sz="4200" b="1"/>
              <a:t>Climate Change ???</a:t>
            </a:r>
            <a:endParaRPr lang="ko-KR" altLang="en-US" sz="4200" b="1"/>
          </a:p>
        </p:txBody>
      </p:sp>
      <p:sp>
        <p:nvSpPr>
          <p:cNvPr id="7" name="TextBox 6"/>
          <p:cNvSpPr txBox="1"/>
          <p:nvPr/>
        </p:nvSpPr>
        <p:spPr>
          <a:xfrm>
            <a:off x="539552" y="3753036"/>
            <a:ext cx="7200800" cy="2645859"/>
          </a:xfrm>
          <a:prstGeom prst="rect">
            <a:avLst/>
          </a:prstGeom>
          <a:noFill/>
        </p:spPr>
        <p:txBody>
          <a:bodyPr wrap="square">
            <a:spAutoFit/>
          </a:bodyPr>
          <a:lstStyle/>
          <a:p>
            <a:pPr algn="ctr">
              <a:defRPr lang="ko-KR" altLang="en-US"/>
            </a:pPr>
            <a:r>
              <a:rPr lang="en-US" altLang="ko-KR" sz="3000" dirty="0"/>
              <a:t>Significant and lasting change </a:t>
            </a:r>
          </a:p>
          <a:p>
            <a:pPr algn="ctr">
              <a:defRPr lang="ko-KR" altLang="en-US"/>
            </a:pPr>
            <a:r>
              <a:rPr lang="en-US" altLang="ko-KR" sz="3000" dirty="0"/>
              <a:t>in the statistical properties </a:t>
            </a:r>
          </a:p>
          <a:p>
            <a:pPr algn="ctr">
              <a:defRPr lang="ko-KR" altLang="en-US"/>
            </a:pPr>
            <a:r>
              <a:rPr lang="en-US" altLang="ko-KR" sz="3000" dirty="0"/>
              <a:t>of the climate system </a:t>
            </a:r>
          </a:p>
          <a:p>
            <a:pPr algn="ctr">
              <a:defRPr lang="ko-KR" altLang="en-US"/>
            </a:pPr>
            <a:r>
              <a:rPr lang="en-US" altLang="ko-KR" sz="3000" dirty="0"/>
              <a:t>when considered over long periods of time, from decades to millions of years.</a:t>
            </a:r>
          </a:p>
          <a:p>
            <a:pPr lvl="0">
              <a:defRPr lang="ko-KR" altLang="en-US"/>
            </a:pPr>
            <a:endParaRPr lang="ko-KR" altLang="en-US" dirty="0"/>
          </a:p>
        </p:txBody>
      </p:sp>
    </p:spTree>
    <p:extLst>
      <p:ext uri="{BB962C8B-B14F-4D97-AF65-F5344CB8AC3E}">
        <p14:creationId xmlns:p14="http://schemas.microsoft.com/office/powerpoint/2010/main" val="973393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4531 0.00924 L -0.20469 0.00924 " pathEditMode="relative" rAng="0" ptsTypes="AA">
                                      <p:cBhvr>
                                        <p:cTn id="6" dur="2000" fill="hold"/>
                                        <p:tgtEl>
                                          <p:spTgt spid="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6" name="Picture 4" descr="C:\Documents and Settings\이화여대\My Documents\K-2.jpg"/>
          <p:cNvPicPr>
            <a:picLocks noChangeAspect="1" noChangeArrowheads="1"/>
          </p:cNvPicPr>
          <p:nvPr/>
        </p:nvPicPr>
        <p:blipFill>
          <a:blip r:embed="rId3"/>
          <a:srcRect/>
          <a:stretch>
            <a:fillRect/>
          </a:stretch>
        </p:blipFill>
        <p:spPr bwMode="auto">
          <a:xfrm>
            <a:off x="1129866" y="1643050"/>
            <a:ext cx="6884268" cy="464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Low &amp;  Mid – level clouds</a:t>
            </a:r>
            <a:endParaRPr lang="ko-KR" altLang="en-US" sz="2400" b="1" dirty="0">
              <a:solidFill>
                <a:srgbClr val="1B1760"/>
              </a:solidFill>
            </a:endParaRPr>
          </a:p>
        </p:txBody>
      </p:sp>
      <p:sp>
        <p:nvSpPr>
          <p:cNvPr id="9" name="액자 8"/>
          <p:cNvSpPr/>
          <p:nvPr/>
        </p:nvSpPr>
        <p:spPr>
          <a:xfrm>
            <a:off x="1142976" y="3214686"/>
            <a:ext cx="7000924" cy="3071834"/>
          </a:xfrm>
          <a:prstGeom prst="frame">
            <a:avLst>
              <a:gd name="adj1" fmla="val 4288"/>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420847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12" name="TextBox 11"/>
          <p:cNvSpPr txBox="1"/>
          <p:nvPr/>
        </p:nvSpPr>
        <p:spPr>
          <a:xfrm>
            <a:off x="6072198" y="1428736"/>
            <a:ext cx="3643338" cy="646331"/>
          </a:xfrm>
          <a:prstGeom prst="rect">
            <a:avLst/>
          </a:prstGeom>
          <a:noFill/>
        </p:spPr>
        <p:txBody>
          <a:bodyPr wrap="square" rtlCol="0">
            <a:spAutoFit/>
            <a:scene3d>
              <a:camera prst="perspectiveHeroicExtremeLeftFacing"/>
              <a:lightRig rig="threePt" dir="t"/>
            </a:scene3d>
          </a:bodyPr>
          <a:lstStyle/>
          <a:p>
            <a:r>
              <a:rPr lang="en-US" altLang="ko-KR" sz="3600" b="1" dirty="0" smtClean="0">
                <a:solidFill>
                  <a:schemeClr val="accent5">
                    <a:lumMod val="75000"/>
                  </a:schemeClr>
                </a:solidFill>
                <a:effectLst>
                  <a:reflection blurRad="6350" stA="55000" endA="300" endPos="45500" dir="5400000" sy="-100000" algn="bl" rotWithShape="0"/>
                </a:effectLst>
              </a:rPr>
              <a:t>altostratus</a:t>
            </a:r>
          </a:p>
        </p:txBody>
      </p:sp>
      <p:pic>
        <p:nvPicPr>
          <p:cNvPr id="10" name="그림 9" descr="Altostratus.jpg"/>
          <p:cNvPicPr>
            <a:picLocks noChangeAspect="1"/>
          </p:cNvPicPr>
          <p:nvPr/>
        </p:nvPicPr>
        <p:blipFill>
          <a:blip r:embed="rId3"/>
          <a:stretch>
            <a:fillRect/>
          </a:stretch>
        </p:blipFill>
        <p:spPr>
          <a:xfrm>
            <a:off x="428596" y="2000240"/>
            <a:ext cx="5429256" cy="3524548"/>
          </a:xfrm>
          <a:prstGeom prst="rect">
            <a:avLst/>
          </a:prstGeom>
        </p:spPr>
      </p:pic>
      <p:pic>
        <p:nvPicPr>
          <p:cNvPr id="11" name="그림 10" descr="Altostratus2.jpg"/>
          <p:cNvPicPr>
            <a:picLocks noChangeAspect="1"/>
          </p:cNvPicPr>
          <p:nvPr/>
        </p:nvPicPr>
        <p:blipFill>
          <a:blip r:embed="rId4"/>
          <a:stretch>
            <a:fillRect/>
          </a:stretch>
        </p:blipFill>
        <p:spPr>
          <a:xfrm>
            <a:off x="3143240" y="3071810"/>
            <a:ext cx="4464914" cy="3348687"/>
          </a:xfrm>
          <a:prstGeom prst="rect">
            <a:avLst/>
          </a:prstGeom>
        </p:spPr>
      </p:pic>
      <p:sp>
        <p:nvSpPr>
          <p:cNvPr id="14" name="TextBox 13"/>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Low - level clouds</a:t>
            </a:r>
            <a:endParaRPr lang="ko-KR" altLang="en-US" sz="2400" b="1" dirty="0">
              <a:solidFill>
                <a:srgbClr val="1B1760"/>
              </a:solidFill>
            </a:endParaRPr>
          </a:p>
        </p:txBody>
      </p:sp>
    </p:spTree>
    <p:extLst>
      <p:ext uri="{BB962C8B-B14F-4D97-AF65-F5344CB8AC3E}">
        <p14:creationId xmlns:p14="http://schemas.microsoft.com/office/powerpoint/2010/main" val="1275053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12" name="TextBox 11"/>
          <p:cNvSpPr txBox="1"/>
          <p:nvPr/>
        </p:nvSpPr>
        <p:spPr>
          <a:xfrm>
            <a:off x="5643570" y="1711099"/>
            <a:ext cx="3357586" cy="646331"/>
          </a:xfrm>
          <a:prstGeom prst="rect">
            <a:avLst/>
          </a:prstGeom>
          <a:noFill/>
        </p:spPr>
        <p:txBody>
          <a:bodyPr wrap="square" rtlCol="0">
            <a:spAutoFit/>
            <a:scene3d>
              <a:camera prst="perspectiveHeroicExtremeLeftFacing"/>
              <a:lightRig rig="threePt" dir="t"/>
            </a:scene3d>
          </a:bodyPr>
          <a:lstStyle/>
          <a:p>
            <a:r>
              <a:rPr lang="en-US" altLang="ko-KR" sz="3600" b="1" dirty="0" smtClean="0">
                <a:solidFill>
                  <a:schemeClr val="accent5">
                    <a:lumMod val="75000"/>
                  </a:schemeClr>
                </a:solidFill>
                <a:effectLst>
                  <a:reflection blurRad="6350" stA="55000" endA="300" endPos="45500" dir="5400000" sy="-100000" algn="bl" rotWithShape="0"/>
                </a:effectLst>
              </a:rPr>
              <a:t>stratocumulus</a:t>
            </a:r>
            <a:endParaRPr lang="ko-KR" altLang="en-US" sz="3600" b="1" dirty="0">
              <a:solidFill>
                <a:schemeClr val="accent5">
                  <a:lumMod val="75000"/>
                </a:schemeClr>
              </a:solidFill>
              <a:effectLst>
                <a:reflection blurRad="6350" stA="55000" endA="300" endPos="45500" dir="5400000" sy="-100000" algn="bl" rotWithShape="0"/>
              </a:effectLst>
            </a:endParaRPr>
          </a:p>
        </p:txBody>
      </p:sp>
      <p:pic>
        <p:nvPicPr>
          <p:cNvPr id="13" name="그림 12" descr="stratocumulus.jpg"/>
          <p:cNvPicPr>
            <a:picLocks noChangeAspect="1"/>
          </p:cNvPicPr>
          <p:nvPr/>
        </p:nvPicPr>
        <p:blipFill>
          <a:blip r:embed="rId3"/>
          <a:stretch>
            <a:fillRect/>
          </a:stretch>
        </p:blipFill>
        <p:spPr>
          <a:xfrm>
            <a:off x="285752" y="2071678"/>
            <a:ext cx="5429256" cy="3598275"/>
          </a:xfrm>
          <a:prstGeom prst="rect">
            <a:avLst/>
          </a:prstGeom>
        </p:spPr>
      </p:pic>
      <p:pic>
        <p:nvPicPr>
          <p:cNvPr id="15" name="그림 14" descr="stratocumulus2.jpg"/>
          <p:cNvPicPr>
            <a:picLocks noChangeAspect="1"/>
          </p:cNvPicPr>
          <p:nvPr/>
        </p:nvPicPr>
        <p:blipFill>
          <a:blip r:embed="rId4"/>
          <a:stretch>
            <a:fillRect/>
          </a:stretch>
        </p:blipFill>
        <p:spPr>
          <a:xfrm>
            <a:off x="1643042" y="2643182"/>
            <a:ext cx="4240415" cy="3209759"/>
          </a:xfrm>
          <a:prstGeom prst="rect">
            <a:avLst/>
          </a:prstGeom>
        </p:spPr>
      </p:pic>
      <p:pic>
        <p:nvPicPr>
          <p:cNvPr id="14" name="그림 13" descr="stratocumulus1_small.jpg"/>
          <p:cNvPicPr>
            <a:picLocks noChangeAspect="1"/>
          </p:cNvPicPr>
          <p:nvPr/>
        </p:nvPicPr>
        <p:blipFill>
          <a:blip r:embed="rId5"/>
          <a:stretch>
            <a:fillRect/>
          </a:stretch>
        </p:blipFill>
        <p:spPr>
          <a:xfrm>
            <a:off x="3714744" y="3214686"/>
            <a:ext cx="5080000" cy="3403600"/>
          </a:xfrm>
          <a:prstGeom prst="rect">
            <a:avLst/>
          </a:prstGeom>
        </p:spPr>
      </p:pic>
      <p:sp>
        <p:nvSpPr>
          <p:cNvPr id="16" name="TextBox 15"/>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Low – level clouds</a:t>
            </a:r>
            <a:endParaRPr lang="ko-KR" altLang="en-US" sz="2400" b="1" dirty="0">
              <a:solidFill>
                <a:srgbClr val="1B1760"/>
              </a:solidFill>
            </a:endParaRPr>
          </a:p>
        </p:txBody>
      </p:sp>
    </p:spTree>
    <p:extLst>
      <p:ext uri="{BB962C8B-B14F-4D97-AF65-F5344CB8AC3E}">
        <p14:creationId xmlns:p14="http://schemas.microsoft.com/office/powerpoint/2010/main" val="2499324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12" name="TextBox 11"/>
          <p:cNvSpPr txBox="1"/>
          <p:nvPr/>
        </p:nvSpPr>
        <p:spPr>
          <a:xfrm>
            <a:off x="6072198" y="1214422"/>
            <a:ext cx="3643338" cy="646331"/>
          </a:xfrm>
          <a:prstGeom prst="rect">
            <a:avLst/>
          </a:prstGeom>
          <a:noFill/>
        </p:spPr>
        <p:txBody>
          <a:bodyPr wrap="square" rtlCol="0">
            <a:spAutoFit/>
            <a:scene3d>
              <a:camera prst="perspectiveHeroicExtremeLeftFacing"/>
              <a:lightRig rig="threePt" dir="t"/>
            </a:scene3d>
          </a:bodyPr>
          <a:lstStyle/>
          <a:p>
            <a:r>
              <a:rPr lang="en-US" altLang="ko-KR" sz="3600" b="1" dirty="0" smtClean="0">
                <a:solidFill>
                  <a:schemeClr val="accent5">
                    <a:lumMod val="75000"/>
                  </a:schemeClr>
                </a:solidFill>
                <a:effectLst>
                  <a:reflection blurRad="6350" stA="55000" endA="300" endPos="45500" dir="5400000" sy="-100000" algn="bl" rotWithShape="0"/>
                </a:effectLst>
              </a:rPr>
              <a:t>altocumulus</a:t>
            </a:r>
          </a:p>
        </p:txBody>
      </p:sp>
      <p:sp>
        <p:nvSpPr>
          <p:cNvPr id="18" name="TextBox 17"/>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Mid – level clouds</a:t>
            </a:r>
            <a:endParaRPr lang="ko-KR" altLang="en-US" sz="2400" b="1" dirty="0">
              <a:solidFill>
                <a:srgbClr val="1B1760"/>
              </a:solidFill>
            </a:endParaRPr>
          </a:p>
        </p:txBody>
      </p:sp>
      <p:pic>
        <p:nvPicPr>
          <p:cNvPr id="13" name="그림 12" descr="Altocumulus.jpg"/>
          <p:cNvPicPr>
            <a:picLocks noChangeAspect="1"/>
          </p:cNvPicPr>
          <p:nvPr/>
        </p:nvPicPr>
        <p:blipFill>
          <a:blip r:embed="rId3"/>
          <a:stretch>
            <a:fillRect/>
          </a:stretch>
        </p:blipFill>
        <p:spPr>
          <a:xfrm>
            <a:off x="357158" y="1500174"/>
            <a:ext cx="5435600" cy="3657600"/>
          </a:xfrm>
          <a:prstGeom prst="rect">
            <a:avLst/>
          </a:prstGeom>
        </p:spPr>
      </p:pic>
      <p:pic>
        <p:nvPicPr>
          <p:cNvPr id="14" name="그림 13" descr="Altocumulus2.jpg"/>
          <p:cNvPicPr>
            <a:picLocks noChangeAspect="1"/>
          </p:cNvPicPr>
          <p:nvPr/>
        </p:nvPicPr>
        <p:blipFill>
          <a:blip r:embed="rId4"/>
          <a:stretch>
            <a:fillRect/>
          </a:stretch>
        </p:blipFill>
        <p:spPr>
          <a:xfrm>
            <a:off x="1643042" y="2071678"/>
            <a:ext cx="6096000" cy="4076700"/>
          </a:xfrm>
          <a:prstGeom prst="rect">
            <a:avLst/>
          </a:prstGeom>
        </p:spPr>
      </p:pic>
      <p:pic>
        <p:nvPicPr>
          <p:cNvPr id="15" name="그림 14" descr="Altocumulus3.jpg"/>
          <p:cNvPicPr>
            <a:picLocks noChangeAspect="1"/>
          </p:cNvPicPr>
          <p:nvPr/>
        </p:nvPicPr>
        <p:blipFill>
          <a:blip r:embed="rId5"/>
          <a:stretch>
            <a:fillRect/>
          </a:stretch>
        </p:blipFill>
        <p:spPr>
          <a:xfrm>
            <a:off x="3643306" y="2643182"/>
            <a:ext cx="5266944" cy="3986784"/>
          </a:xfrm>
          <a:prstGeom prst="rect">
            <a:avLst/>
          </a:prstGeom>
        </p:spPr>
      </p:pic>
    </p:spTree>
    <p:extLst>
      <p:ext uri="{BB962C8B-B14F-4D97-AF65-F5344CB8AC3E}">
        <p14:creationId xmlns:p14="http://schemas.microsoft.com/office/powerpoint/2010/main" val="3242363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구름 29"/>
          <p:cNvSpPr/>
          <p:nvPr/>
        </p:nvSpPr>
        <p:spPr>
          <a:xfrm>
            <a:off x="5000628" y="2285992"/>
            <a:ext cx="1500198" cy="818290"/>
          </a:xfrm>
          <a:prstGeom prst="cloud">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ko-KR" altLang="en-US"/>
          </a:p>
        </p:txBody>
      </p:sp>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cxnSp>
        <p:nvCxnSpPr>
          <p:cNvPr id="12" name="직선 화살표 연결선 11"/>
          <p:cNvCxnSpPr/>
          <p:nvPr/>
        </p:nvCxnSpPr>
        <p:spPr>
          <a:xfrm rot="16200000" flipH="1">
            <a:off x="6689142" y="4790509"/>
            <a:ext cx="3050802" cy="1588"/>
          </a:xfrm>
          <a:prstGeom prst="straightConnector1">
            <a:avLst/>
          </a:prstGeom>
          <a:ln w="63500">
            <a:solidFill>
              <a:srgbClr val="FF5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86776" y="4488428"/>
            <a:ext cx="785818" cy="369332"/>
          </a:xfrm>
          <a:prstGeom prst="rect">
            <a:avLst/>
          </a:prstGeom>
          <a:noFill/>
        </p:spPr>
        <p:txBody>
          <a:bodyPr wrap="square" rtlCol="0">
            <a:spAutoFit/>
          </a:bodyPr>
          <a:lstStyle/>
          <a:p>
            <a:r>
              <a:rPr lang="en-US" altLang="ko-KR" b="1" dirty="0" smtClean="0"/>
              <a:t>6km</a:t>
            </a:r>
            <a:endParaRPr lang="ko-KR" altLang="en-US" b="1" dirty="0"/>
          </a:p>
        </p:txBody>
      </p:sp>
      <p:sp>
        <p:nvSpPr>
          <p:cNvPr id="15" name="TextBox 14"/>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Low &amp;  Mid – level clouds</a:t>
            </a:r>
            <a:endParaRPr lang="ko-KR" altLang="en-US" sz="2400" b="1" dirty="0">
              <a:solidFill>
                <a:srgbClr val="1B1760"/>
              </a:solidFill>
            </a:endParaRPr>
          </a:p>
        </p:txBody>
      </p:sp>
      <p:sp>
        <p:nvSpPr>
          <p:cNvPr id="16" name="웃는 얼굴 15"/>
          <p:cNvSpPr/>
          <p:nvPr/>
        </p:nvSpPr>
        <p:spPr>
          <a:xfrm>
            <a:off x="1857356" y="3857628"/>
            <a:ext cx="1500198" cy="1428760"/>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ko-KR" altLang="en-US"/>
          </a:p>
        </p:txBody>
      </p:sp>
      <p:sp>
        <p:nvSpPr>
          <p:cNvPr id="17" name="TextBox 16"/>
          <p:cNvSpPr txBox="1"/>
          <p:nvPr/>
        </p:nvSpPr>
        <p:spPr>
          <a:xfrm>
            <a:off x="1571604" y="3143248"/>
            <a:ext cx="2357454" cy="400110"/>
          </a:xfrm>
          <a:prstGeom prst="rect">
            <a:avLst/>
          </a:prstGeom>
          <a:noFill/>
        </p:spPr>
        <p:txBody>
          <a:bodyPr wrap="square" rtlCol="0">
            <a:spAutoFit/>
          </a:bodyPr>
          <a:lstStyle/>
          <a:p>
            <a:r>
              <a:rPr lang="en-US" altLang="ko-KR" sz="2000" b="1" dirty="0" smtClean="0">
                <a:ln>
                  <a:solidFill>
                    <a:schemeClr val="tx1"/>
                  </a:solidFill>
                </a:ln>
                <a:solidFill>
                  <a:sysClr val="windowText" lastClr="000000"/>
                </a:solidFill>
                <a:effectLst/>
              </a:rPr>
              <a:t>Aerosol particles</a:t>
            </a:r>
            <a:endParaRPr lang="ko-KR" altLang="en-US" sz="2000" b="1" dirty="0">
              <a:ln>
                <a:solidFill>
                  <a:schemeClr val="tx1"/>
                </a:solidFill>
              </a:ln>
              <a:solidFill>
                <a:sysClr val="windowText" lastClr="000000"/>
              </a:solidFill>
              <a:effectLst/>
            </a:endParaRPr>
          </a:p>
        </p:txBody>
      </p:sp>
      <p:sp>
        <p:nvSpPr>
          <p:cNvPr id="19" name="웃는 얼굴 18"/>
          <p:cNvSpPr/>
          <p:nvPr/>
        </p:nvSpPr>
        <p:spPr>
          <a:xfrm>
            <a:off x="3214678" y="4429132"/>
            <a:ext cx="633418" cy="603255"/>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ko-KR" altLang="en-US"/>
          </a:p>
        </p:txBody>
      </p:sp>
      <p:sp>
        <p:nvSpPr>
          <p:cNvPr id="20" name="웃는 얼굴 19"/>
          <p:cNvSpPr/>
          <p:nvPr/>
        </p:nvSpPr>
        <p:spPr>
          <a:xfrm>
            <a:off x="1714480" y="4786322"/>
            <a:ext cx="633418" cy="603255"/>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ko-KR" altLang="en-US"/>
          </a:p>
        </p:txBody>
      </p:sp>
      <p:sp>
        <p:nvSpPr>
          <p:cNvPr id="21" name="눈물 방울 20"/>
          <p:cNvSpPr/>
          <p:nvPr/>
        </p:nvSpPr>
        <p:spPr>
          <a:xfrm>
            <a:off x="5081590" y="3929066"/>
            <a:ext cx="1440000" cy="1440000"/>
          </a:xfrm>
          <a:prstGeom prst="teardrop">
            <a:avLst/>
          </a:prstGeom>
          <a:solidFill>
            <a:srgbClr val="1B17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4643438" y="3143248"/>
            <a:ext cx="2357454" cy="400110"/>
          </a:xfrm>
          <a:prstGeom prst="rect">
            <a:avLst/>
          </a:prstGeom>
          <a:noFill/>
        </p:spPr>
        <p:txBody>
          <a:bodyPr wrap="square" rtlCol="0">
            <a:spAutoFit/>
          </a:bodyPr>
          <a:lstStyle/>
          <a:p>
            <a:pPr algn="ctr"/>
            <a:r>
              <a:rPr lang="en-US" altLang="ko-KR" sz="2000" b="1" dirty="0" smtClean="0">
                <a:ln>
                  <a:solidFill>
                    <a:schemeClr val="tx1"/>
                  </a:solidFill>
                </a:ln>
                <a:solidFill>
                  <a:srgbClr val="1B1760"/>
                </a:solidFill>
                <a:effectLst/>
              </a:rPr>
              <a:t>moisture</a:t>
            </a:r>
            <a:endParaRPr lang="ko-KR" altLang="en-US" sz="2000" b="1" dirty="0">
              <a:ln>
                <a:solidFill>
                  <a:schemeClr val="tx1"/>
                </a:solidFill>
              </a:ln>
              <a:solidFill>
                <a:srgbClr val="1B1760"/>
              </a:solidFill>
              <a:effectLst/>
            </a:endParaRPr>
          </a:p>
        </p:txBody>
      </p:sp>
      <p:sp>
        <p:nvSpPr>
          <p:cNvPr id="23" name="눈물 방울 22"/>
          <p:cNvSpPr/>
          <p:nvPr/>
        </p:nvSpPr>
        <p:spPr>
          <a:xfrm>
            <a:off x="4795838" y="3929066"/>
            <a:ext cx="561980" cy="561980"/>
          </a:xfrm>
          <a:prstGeom prst="teardrop">
            <a:avLst/>
          </a:prstGeom>
          <a:solidFill>
            <a:srgbClr val="1B17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ko-KR" altLang="en-US"/>
          </a:p>
        </p:txBody>
      </p:sp>
      <p:sp>
        <p:nvSpPr>
          <p:cNvPr id="24" name="눈물 방울 23"/>
          <p:cNvSpPr/>
          <p:nvPr/>
        </p:nvSpPr>
        <p:spPr>
          <a:xfrm>
            <a:off x="6296036" y="4429132"/>
            <a:ext cx="561980" cy="561980"/>
          </a:xfrm>
          <a:prstGeom prst="teardrop">
            <a:avLst/>
          </a:prstGeom>
          <a:solidFill>
            <a:srgbClr val="1B17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ko-KR" altLang="en-US"/>
          </a:p>
        </p:txBody>
      </p:sp>
      <p:sp>
        <p:nvSpPr>
          <p:cNvPr id="25" name="양쪽 모서리가 둥근 사각형 24"/>
          <p:cNvSpPr/>
          <p:nvPr/>
        </p:nvSpPr>
        <p:spPr>
          <a:xfrm>
            <a:off x="0" y="6286520"/>
            <a:ext cx="9144000" cy="571480"/>
          </a:xfrm>
          <a:prstGeom prst="round2Same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surface</a:t>
            </a:r>
            <a:endParaRPr lang="ko-KR" altLang="en-US" dirty="0"/>
          </a:p>
        </p:txBody>
      </p:sp>
      <p:sp>
        <p:nvSpPr>
          <p:cNvPr id="26" name="구름 25"/>
          <p:cNvSpPr/>
          <p:nvPr/>
        </p:nvSpPr>
        <p:spPr>
          <a:xfrm>
            <a:off x="3000364" y="1428736"/>
            <a:ext cx="3143272" cy="1714512"/>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ko-KR" altLang="en-US"/>
          </a:p>
        </p:txBody>
      </p:sp>
      <p:sp>
        <p:nvSpPr>
          <p:cNvPr id="28" name="구름 27"/>
          <p:cNvSpPr/>
          <p:nvPr/>
        </p:nvSpPr>
        <p:spPr>
          <a:xfrm>
            <a:off x="4143372" y="1071546"/>
            <a:ext cx="2143140" cy="1168985"/>
          </a:xfrm>
          <a:prstGeom prst="cloud">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ko-KR" altLang="en-US"/>
          </a:p>
        </p:txBody>
      </p:sp>
      <p:sp>
        <p:nvSpPr>
          <p:cNvPr id="29" name="구름 28"/>
          <p:cNvSpPr/>
          <p:nvPr/>
        </p:nvSpPr>
        <p:spPr>
          <a:xfrm>
            <a:off x="2143108" y="1928802"/>
            <a:ext cx="1643074" cy="896222"/>
          </a:xfrm>
          <a:prstGeom prst="cloud">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ko-KR" altLang="en-US"/>
          </a:p>
        </p:txBody>
      </p:sp>
      <p:sp>
        <p:nvSpPr>
          <p:cNvPr id="32" name="TextBox 31"/>
          <p:cNvSpPr txBox="1"/>
          <p:nvPr/>
        </p:nvSpPr>
        <p:spPr>
          <a:xfrm>
            <a:off x="6215074" y="1785926"/>
            <a:ext cx="2357454" cy="400110"/>
          </a:xfrm>
          <a:prstGeom prst="rect">
            <a:avLst/>
          </a:prstGeom>
          <a:noFill/>
        </p:spPr>
        <p:txBody>
          <a:bodyPr wrap="square" rtlCol="0">
            <a:spAutoFit/>
          </a:bodyPr>
          <a:lstStyle/>
          <a:p>
            <a:pPr algn="ctr"/>
            <a:r>
              <a:rPr lang="en-US" altLang="ko-KR" sz="2000" b="1" dirty="0" smtClean="0">
                <a:ln>
                  <a:solidFill>
                    <a:schemeClr val="accent5">
                      <a:lumMod val="50000"/>
                    </a:schemeClr>
                  </a:solidFill>
                </a:ln>
                <a:solidFill>
                  <a:schemeClr val="accent5">
                    <a:lumMod val="50000"/>
                  </a:schemeClr>
                </a:solidFill>
                <a:effectLst/>
              </a:rPr>
              <a:t>Dense clouds</a:t>
            </a:r>
            <a:endParaRPr lang="ko-KR" altLang="en-US" sz="2000" b="1" dirty="0">
              <a:ln>
                <a:solidFill>
                  <a:schemeClr val="accent5">
                    <a:lumMod val="50000"/>
                  </a:schemeClr>
                </a:solidFill>
              </a:ln>
              <a:solidFill>
                <a:schemeClr val="accent5">
                  <a:lumMod val="50000"/>
                </a:schemeClr>
              </a:solidFill>
              <a:effectLst/>
            </a:endParaRPr>
          </a:p>
        </p:txBody>
      </p:sp>
      <p:pic>
        <p:nvPicPr>
          <p:cNvPr id="34" name="그림 33" descr="fluffy-clouds.jpg"/>
          <p:cNvPicPr>
            <a:picLocks noChangeAspect="1"/>
          </p:cNvPicPr>
          <p:nvPr/>
        </p:nvPicPr>
        <p:blipFill>
          <a:blip r:embed="rId3" cstate="print"/>
          <a:stretch>
            <a:fillRect/>
          </a:stretch>
        </p:blipFill>
        <p:spPr>
          <a:xfrm>
            <a:off x="214282" y="1500174"/>
            <a:ext cx="5707884" cy="3567428"/>
          </a:xfrm>
          <a:prstGeom prst="rect">
            <a:avLst/>
          </a:prstGeom>
        </p:spPr>
      </p:pic>
      <p:pic>
        <p:nvPicPr>
          <p:cNvPr id="33" name="그림 32" descr="fluffy-cloud_1641188i.jpg"/>
          <p:cNvPicPr>
            <a:picLocks noChangeAspect="1"/>
          </p:cNvPicPr>
          <p:nvPr/>
        </p:nvPicPr>
        <p:blipFill>
          <a:blip r:embed="rId4"/>
          <a:stretch>
            <a:fillRect/>
          </a:stretch>
        </p:blipFill>
        <p:spPr>
          <a:xfrm>
            <a:off x="3000364" y="1714488"/>
            <a:ext cx="5905500" cy="4171950"/>
          </a:xfrm>
          <a:prstGeom prst="rect">
            <a:avLst/>
          </a:prstGeom>
        </p:spPr>
      </p:pic>
      <p:sp>
        <p:nvSpPr>
          <p:cNvPr id="35" name="TextBox 34"/>
          <p:cNvSpPr txBox="1"/>
          <p:nvPr/>
        </p:nvSpPr>
        <p:spPr>
          <a:xfrm>
            <a:off x="6215074" y="1071546"/>
            <a:ext cx="2071702" cy="461665"/>
          </a:xfrm>
          <a:prstGeom prst="rect">
            <a:avLst/>
          </a:prstGeom>
          <a:noFill/>
        </p:spPr>
        <p:txBody>
          <a:bodyPr wrap="square" rtlCol="0">
            <a:spAutoFit/>
          </a:bodyPr>
          <a:lstStyle/>
          <a:p>
            <a:r>
              <a:rPr lang="en-US" altLang="ko-KR" sz="2400" b="1" dirty="0" smtClean="0"/>
              <a:t>Fluffy clouds</a:t>
            </a:r>
            <a:endParaRPr lang="ko-KR" altLang="en-US" sz="2400" b="1" dirty="0"/>
          </a:p>
        </p:txBody>
      </p:sp>
    </p:spTree>
    <p:extLst>
      <p:ext uri="{BB962C8B-B14F-4D97-AF65-F5344CB8AC3E}">
        <p14:creationId xmlns:p14="http://schemas.microsoft.com/office/powerpoint/2010/main" val="698679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childTnLst>
                          </p:cTn>
                        </p:par>
                        <p:par>
                          <p:cTn id="19" fill="hold">
                            <p:stCondLst>
                              <p:cond delay="500"/>
                            </p:stCondLst>
                            <p:childTnLst>
                              <p:par>
                                <p:cTn id="20" presetID="2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ppt_x</p:attrName>
                                        </p:attrNameLst>
                                      </p:cBhvr>
                                      <p:tavLst>
                                        <p:tav tm="0">
                                          <p:val>
                                            <p:strVal val="#ppt_x-.2"/>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4" dur="500"/>
                                        <p:tgtEl>
                                          <p:spTgt spid="19"/>
                                        </p:tgtEl>
                                      </p:cBhvr>
                                    </p:animEffect>
                                  </p:childTnLst>
                                </p:cTn>
                              </p:par>
                            </p:childTnLst>
                          </p:cTn>
                        </p:par>
                        <p:par>
                          <p:cTn id="25" fill="hold">
                            <p:stCondLst>
                              <p:cond delay="1000"/>
                            </p:stCondLst>
                            <p:childTnLst>
                              <p:par>
                                <p:cTn id="26" presetID="2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500"/>
                                  </p:stCondLst>
                                  <p:childTnLst>
                                    <p:set>
                                      <p:cBhvr>
                                        <p:cTn id="54" dur="1" fill="hold">
                                          <p:stCondLst>
                                            <p:cond delay="0"/>
                                          </p:stCondLst>
                                        </p:cTn>
                                        <p:tgtEl>
                                          <p:spTgt spid="29"/>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50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grpId="0" nodeType="afterEffect">
                                  <p:stCondLst>
                                    <p:cond delay="50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1"/>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2"/>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nodeType="afterEffect">
                                  <p:stCondLst>
                                    <p:cond delay="500"/>
                                  </p:stCondLst>
                                  <p:childTnLst>
                                    <p:set>
                                      <p:cBhvr>
                                        <p:cTn id="9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14" grpId="0"/>
      <p:bldP spid="14" grpId="1"/>
      <p:bldP spid="16" grpId="0" animBg="1"/>
      <p:bldP spid="16" grpId="1" animBg="1"/>
      <p:bldP spid="17" grpId="0"/>
      <p:bldP spid="19" grpId="0" animBg="1"/>
      <p:bldP spid="19" grpId="1" animBg="1"/>
      <p:bldP spid="20" grpId="0" animBg="1"/>
      <p:bldP spid="20" grpId="1" animBg="1"/>
      <p:bldP spid="21" grpId="0" animBg="1"/>
      <p:bldP spid="21" grpId="1" animBg="1"/>
      <p:bldP spid="22"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2" grpId="0"/>
      <p:bldP spid="32" grpId="1"/>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Low &amp; mid – level clouds</a:t>
            </a:r>
            <a:endParaRPr lang="ko-KR" altLang="en-US" sz="2400" b="1" dirty="0">
              <a:solidFill>
                <a:srgbClr val="1B1760"/>
              </a:solidFill>
            </a:endParaRPr>
          </a:p>
        </p:txBody>
      </p:sp>
      <p:sp>
        <p:nvSpPr>
          <p:cNvPr id="8" name="TextBox 7"/>
          <p:cNvSpPr txBox="1"/>
          <p:nvPr/>
        </p:nvSpPr>
        <p:spPr>
          <a:xfrm>
            <a:off x="357158" y="1643050"/>
            <a:ext cx="8358246" cy="1754326"/>
          </a:xfrm>
          <a:prstGeom prst="rect">
            <a:avLst/>
          </a:prstGeom>
          <a:noFill/>
        </p:spPr>
        <p:txBody>
          <a:bodyPr wrap="square" rtlCol="0">
            <a:spAutoFit/>
          </a:bodyPr>
          <a:lstStyle/>
          <a:p>
            <a:pPr>
              <a:buFont typeface="Wingdings" pitchFamily="2" charset="2"/>
              <a:buChar char="Ø"/>
            </a:pPr>
            <a:r>
              <a:rPr lang="en-US" altLang="ko-KR" dirty="0" smtClean="0"/>
              <a:t> Thickness  &amp;  high density → </a:t>
            </a:r>
            <a:r>
              <a:rPr lang="en-US" altLang="ko-KR" b="1" dirty="0" smtClean="0">
                <a:solidFill>
                  <a:srgbClr val="FF5050"/>
                </a:solidFill>
              </a:rPr>
              <a:t>high </a:t>
            </a:r>
            <a:r>
              <a:rPr lang="en-US" altLang="ko-KR" b="1" dirty="0" err="1" smtClean="0">
                <a:solidFill>
                  <a:srgbClr val="FF5050"/>
                </a:solidFill>
              </a:rPr>
              <a:t>albedo</a:t>
            </a:r>
            <a:endParaRPr lang="en-US" altLang="ko-KR" b="1" dirty="0" smtClean="0">
              <a:solidFill>
                <a:srgbClr val="FF5050"/>
              </a:solidFill>
            </a:endParaRPr>
          </a:p>
          <a:p>
            <a:pPr>
              <a:buFont typeface="Wingdings" pitchFamily="2" charset="2"/>
              <a:buChar char="Ø"/>
            </a:pPr>
            <a:endParaRPr lang="en-US" altLang="ko-KR" dirty="0" smtClean="0"/>
          </a:p>
          <a:p>
            <a:pPr>
              <a:buFont typeface="Wingdings" pitchFamily="2" charset="2"/>
              <a:buChar char="Ø"/>
            </a:pPr>
            <a:r>
              <a:rPr lang="en-US" altLang="ko-KR" dirty="0" smtClean="0"/>
              <a:t> Seen from above,  very white &amp; </a:t>
            </a:r>
            <a:r>
              <a:rPr lang="en-US" altLang="ko-KR" b="1" dirty="0" smtClean="0">
                <a:solidFill>
                  <a:srgbClr val="1B1760"/>
                </a:solidFill>
              </a:rPr>
              <a:t>reflect about 80% of the sunlight</a:t>
            </a:r>
          </a:p>
          <a:p>
            <a:pPr>
              <a:buFont typeface="Wingdings" pitchFamily="2" charset="2"/>
              <a:buChar char="Ø"/>
            </a:pPr>
            <a:endParaRPr lang="en-US" altLang="ko-KR" dirty="0" smtClean="0"/>
          </a:p>
          <a:p>
            <a:pPr>
              <a:buFont typeface="Wingdings" pitchFamily="2" charset="2"/>
              <a:buChar char="Ø"/>
            </a:pPr>
            <a:r>
              <a:rPr lang="en-US" altLang="ko-KR" dirty="0" smtClean="0"/>
              <a:t> Seen from below, grey or dark</a:t>
            </a:r>
          </a:p>
          <a:p>
            <a:r>
              <a:rPr lang="en-US" altLang="ko-KR" dirty="0" smtClean="0"/>
              <a:t>                 – very little sunlight can penetrate</a:t>
            </a:r>
            <a:endParaRPr lang="ko-KR" altLang="en-US" dirty="0"/>
          </a:p>
        </p:txBody>
      </p:sp>
      <p:pic>
        <p:nvPicPr>
          <p:cNvPr id="9" name="Picture 2" descr="C:\Documents and Settings\user\바탕 화면\K-20.jpg"/>
          <p:cNvPicPr>
            <a:picLocks noChangeAspect="1" noChangeArrowheads="1"/>
          </p:cNvPicPr>
          <p:nvPr/>
        </p:nvPicPr>
        <p:blipFill>
          <a:blip r:embed="rId3"/>
          <a:srcRect l="50000"/>
          <a:stretch>
            <a:fillRect/>
          </a:stretch>
        </p:blipFill>
        <p:spPr bwMode="auto">
          <a:xfrm>
            <a:off x="5715008" y="2643182"/>
            <a:ext cx="3214774" cy="392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357158" y="3643314"/>
            <a:ext cx="5000660" cy="646331"/>
          </a:xfrm>
          <a:prstGeom prst="rect">
            <a:avLst/>
          </a:prstGeom>
          <a:noFill/>
        </p:spPr>
        <p:txBody>
          <a:bodyPr wrap="square" rtlCol="0">
            <a:spAutoFit/>
          </a:bodyPr>
          <a:lstStyle/>
          <a:p>
            <a:pPr marL="342900" indent="-342900">
              <a:buFont typeface="Wingdings" pitchFamily="2" charset="2"/>
              <a:buChar char="Ø"/>
            </a:pPr>
            <a:r>
              <a:rPr lang="en-US" altLang="ko-KR" dirty="0" smtClean="0"/>
              <a:t>Contribute to the greenhouse effect</a:t>
            </a:r>
          </a:p>
          <a:p>
            <a:pPr marL="342900" indent="-342900"/>
            <a:r>
              <a:rPr lang="en-US" altLang="ko-KR" dirty="0" smtClean="0"/>
              <a:t>                                       - trapping heat</a:t>
            </a:r>
            <a:endParaRPr lang="ko-KR" altLang="en-US" dirty="0"/>
          </a:p>
        </p:txBody>
      </p:sp>
      <p:sp>
        <p:nvSpPr>
          <p:cNvPr id="11" name="TextBox 10"/>
          <p:cNvSpPr txBox="1"/>
          <p:nvPr/>
        </p:nvSpPr>
        <p:spPr>
          <a:xfrm>
            <a:off x="357158" y="4671964"/>
            <a:ext cx="1357322" cy="400110"/>
          </a:xfrm>
          <a:prstGeom prst="rect">
            <a:avLst/>
          </a:prstGeom>
          <a:noFill/>
        </p:spPr>
        <p:txBody>
          <a:bodyPr wrap="square" rtlCol="0">
            <a:spAutoFit/>
          </a:bodyPr>
          <a:lstStyle/>
          <a:p>
            <a:r>
              <a:rPr lang="en-US" altLang="ko-KR" sz="2000" b="1" dirty="0" smtClean="0"/>
              <a:t>But,</a:t>
            </a:r>
            <a:endParaRPr lang="ko-KR" altLang="en-US" sz="2000" b="1" dirty="0"/>
          </a:p>
        </p:txBody>
      </p:sp>
      <p:sp>
        <p:nvSpPr>
          <p:cNvPr id="12" name="TextBox 11"/>
          <p:cNvSpPr txBox="1"/>
          <p:nvPr/>
        </p:nvSpPr>
        <p:spPr>
          <a:xfrm>
            <a:off x="214282" y="5181913"/>
            <a:ext cx="5500726" cy="461665"/>
          </a:xfrm>
          <a:prstGeom prst="rect">
            <a:avLst/>
          </a:prstGeom>
          <a:noFill/>
        </p:spPr>
        <p:txBody>
          <a:bodyPr wrap="square" rtlCol="0">
            <a:spAutoFit/>
          </a:bodyPr>
          <a:lstStyle/>
          <a:p>
            <a:r>
              <a:rPr lang="en-US" altLang="ko-KR" b="1" dirty="0" smtClean="0"/>
              <a:t>Greenhouse effect  &lt;&lt;  </a:t>
            </a:r>
            <a:r>
              <a:rPr lang="en-US" altLang="ko-KR" sz="2400" b="1" dirty="0" smtClean="0">
                <a:solidFill>
                  <a:srgbClr val="FF5050"/>
                </a:solidFill>
              </a:rPr>
              <a:t>reflecting sunlight</a:t>
            </a:r>
            <a:endParaRPr lang="ko-KR" altLang="en-US" sz="2400" b="1" dirty="0">
              <a:solidFill>
                <a:srgbClr val="FF5050"/>
              </a:solidFill>
            </a:endParaRPr>
          </a:p>
        </p:txBody>
      </p:sp>
      <p:sp>
        <p:nvSpPr>
          <p:cNvPr id="13" name="TextBox 12"/>
          <p:cNvSpPr txBox="1"/>
          <p:nvPr/>
        </p:nvSpPr>
        <p:spPr>
          <a:xfrm>
            <a:off x="714348" y="5857892"/>
            <a:ext cx="4572032" cy="461665"/>
          </a:xfrm>
          <a:prstGeom prst="rect">
            <a:avLst/>
          </a:prstGeom>
          <a:noFill/>
        </p:spPr>
        <p:txBody>
          <a:bodyPr wrap="square" rtlCol="0">
            <a:spAutoFit/>
          </a:bodyPr>
          <a:lstStyle/>
          <a:p>
            <a:r>
              <a:rPr lang="en-US" altLang="ko-KR" sz="2400" b="1" dirty="0" smtClean="0">
                <a:solidFill>
                  <a:schemeClr val="accent5">
                    <a:lumMod val="75000"/>
                  </a:schemeClr>
                </a:solidFill>
              </a:rPr>
              <a:t>Cooling effect on the climate</a:t>
            </a:r>
            <a:endParaRPr lang="ko-KR" altLang="en-US" sz="2400" b="1" dirty="0">
              <a:solidFill>
                <a:schemeClr val="accent5">
                  <a:lumMod val="75000"/>
                </a:schemeClr>
              </a:solidFill>
            </a:endParaRPr>
          </a:p>
        </p:txBody>
      </p:sp>
    </p:spTree>
    <p:extLst>
      <p:ext uri="{BB962C8B-B14F-4D97-AF65-F5344CB8AC3E}">
        <p14:creationId xmlns:p14="http://schemas.microsoft.com/office/powerpoint/2010/main" val="289785178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8" name="Picture 4" descr="C:\Documents and Settings\이화여대\My Documents\K-2.jpg"/>
          <p:cNvPicPr>
            <a:picLocks noChangeAspect="1" noChangeArrowheads="1"/>
          </p:cNvPicPr>
          <p:nvPr/>
        </p:nvPicPr>
        <p:blipFill>
          <a:blip r:embed="rId3"/>
          <a:srcRect/>
          <a:stretch>
            <a:fillRect/>
          </a:stretch>
        </p:blipFill>
        <p:spPr bwMode="auto">
          <a:xfrm>
            <a:off x="1928794" y="1785926"/>
            <a:ext cx="6286544" cy="4244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Cumulonimbus cloud</a:t>
            </a:r>
            <a:endParaRPr lang="ko-KR" altLang="en-US" sz="2400" b="1" dirty="0">
              <a:solidFill>
                <a:srgbClr val="1B1760"/>
              </a:solidFill>
            </a:endParaRPr>
          </a:p>
        </p:txBody>
      </p:sp>
      <p:sp>
        <p:nvSpPr>
          <p:cNvPr id="10" name="액자 9"/>
          <p:cNvSpPr/>
          <p:nvPr/>
        </p:nvSpPr>
        <p:spPr>
          <a:xfrm>
            <a:off x="6000760" y="1857364"/>
            <a:ext cx="2214578" cy="3571900"/>
          </a:xfrm>
          <a:prstGeom prst="frame">
            <a:avLst>
              <a:gd name="adj1" fmla="val 4288"/>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6821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7" name="Picture 3" descr="C:\Documents and Settings\user\바탕 화면\K-24.jpg"/>
          <p:cNvPicPr>
            <a:picLocks noChangeAspect="1" noChangeArrowheads="1"/>
          </p:cNvPicPr>
          <p:nvPr/>
        </p:nvPicPr>
        <p:blipFill>
          <a:blip r:embed="rId3"/>
          <a:srcRect/>
          <a:stretch>
            <a:fillRect/>
          </a:stretch>
        </p:blipFill>
        <p:spPr bwMode="auto">
          <a:xfrm>
            <a:off x="4714876" y="2747443"/>
            <a:ext cx="3929090" cy="3610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Cumulonimbus cloud</a:t>
            </a:r>
            <a:endParaRPr lang="ko-KR" altLang="en-US" sz="2400" b="1" dirty="0">
              <a:solidFill>
                <a:srgbClr val="1B1760"/>
              </a:solidFill>
            </a:endParaRPr>
          </a:p>
        </p:txBody>
      </p:sp>
      <p:sp>
        <p:nvSpPr>
          <p:cNvPr id="11" name="TextBox 10"/>
          <p:cNvSpPr txBox="1"/>
          <p:nvPr/>
        </p:nvSpPr>
        <p:spPr>
          <a:xfrm>
            <a:off x="357158" y="1857364"/>
            <a:ext cx="5857916" cy="646331"/>
          </a:xfrm>
          <a:prstGeom prst="rect">
            <a:avLst/>
          </a:prstGeom>
          <a:noFill/>
        </p:spPr>
        <p:txBody>
          <a:bodyPr wrap="square" rtlCol="0">
            <a:spAutoFit/>
          </a:bodyPr>
          <a:lstStyle/>
          <a:p>
            <a:r>
              <a:rPr lang="en-US" altLang="ko-KR" dirty="0" smtClean="0"/>
              <a:t>tops are </a:t>
            </a:r>
            <a:r>
              <a:rPr lang="en-US" altLang="ko-KR" b="1" dirty="0" smtClean="0"/>
              <a:t>high and cold </a:t>
            </a:r>
            <a:r>
              <a:rPr lang="en-US" altLang="ko-KR" dirty="0" smtClean="0"/>
              <a:t>→ </a:t>
            </a:r>
            <a:r>
              <a:rPr lang="en-US" altLang="ko-KR" b="1" dirty="0" smtClean="0"/>
              <a:t>energy radiated to outer space is lower than it would be without the cloud</a:t>
            </a:r>
            <a:endParaRPr lang="ko-KR" altLang="en-US" b="1" dirty="0"/>
          </a:p>
        </p:txBody>
      </p:sp>
      <p:sp>
        <p:nvSpPr>
          <p:cNvPr id="12" name="TextBox 11"/>
          <p:cNvSpPr txBox="1"/>
          <p:nvPr/>
        </p:nvSpPr>
        <p:spPr>
          <a:xfrm>
            <a:off x="428596" y="2857496"/>
            <a:ext cx="4286280" cy="646331"/>
          </a:xfrm>
          <a:prstGeom prst="rect">
            <a:avLst/>
          </a:prstGeom>
          <a:noFill/>
        </p:spPr>
        <p:txBody>
          <a:bodyPr wrap="square" rtlCol="0">
            <a:spAutoFit/>
          </a:bodyPr>
          <a:lstStyle/>
          <a:p>
            <a:r>
              <a:rPr lang="en-US" altLang="ko-KR" dirty="0" smtClean="0"/>
              <a:t>Very </a:t>
            </a:r>
            <a:r>
              <a:rPr lang="en-US" altLang="ko-KR" b="1" dirty="0" smtClean="0"/>
              <a:t>thick</a:t>
            </a:r>
            <a:r>
              <a:rPr lang="en-US" altLang="ko-KR" dirty="0" smtClean="0"/>
              <a:t> → </a:t>
            </a:r>
            <a:r>
              <a:rPr lang="en-US" altLang="ko-KR" b="1" dirty="0" smtClean="0"/>
              <a:t>reflect much of the solar energy back to space</a:t>
            </a:r>
            <a:endParaRPr lang="ko-KR" altLang="en-US" b="1" dirty="0"/>
          </a:p>
        </p:txBody>
      </p:sp>
      <p:sp>
        <p:nvSpPr>
          <p:cNvPr id="13" name="TextBox 12"/>
          <p:cNvSpPr txBox="1"/>
          <p:nvPr/>
        </p:nvSpPr>
        <p:spPr>
          <a:xfrm>
            <a:off x="428596" y="3929066"/>
            <a:ext cx="3857652" cy="646331"/>
          </a:xfrm>
          <a:prstGeom prst="rect">
            <a:avLst/>
          </a:prstGeom>
          <a:noFill/>
        </p:spPr>
        <p:txBody>
          <a:bodyPr wrap="square" rtlCol="0">
            <a:spAutoFit/>
          </a:bodyPr>
          <a:lstStyle/>
          <a:p>
            <a:pPr algn="ctr"/>
            <a:r>
              <a:rPr lang="en-US" altLang="ko-KR" b="1" dirty="0" smtClean="0">
                <a:solidFill>
                  <a:srgbClr val="00B050"/>
                </a:solidFill>
              </a:rPr>
              <a:t>greenhouse  effect  &amp; </a:t>
            </a:r>
            <a:r>
              <a:rPr lang="en-US" altLang="ko-KR" b="1" dirty="0" err="1" smtClean="0">
                <a:solidFill>
                  <a:srgbClr val="00B050"/>
                </a:solidFill>
              </a:rPr>
              <a:t>albedo</a:t>
            </a:r>
            <a:r>
              <a:rPr lang="en-US" altLang="ko-KR" b="1" dirty="0" smtClean="0">
                <a:solidFill>
                  <a:srgbClr val="00B050"/>
                </a:solidFill>
              </a:rPr>
              <a:t>  </a:t>
            </a:r>
            <a:r>
              <a:rPr lang="en-US" altLang="ko-KR" dirty="0" smtClean="0">
                <a:solidFill>
                  <a:srgbClr val="00B050"/>
                </a:solidFill>
              </a:rPr>
              <a:t>almost balance</a:t>
            </a:r>
            <a:endParaRPr lang="ko-KR" altLang="en-US" dirty="0">
              <a:solidFill>
                <a:srgbClr val="00B050"/>
              </a:solidFill>
            </a:endParaRPr>
          </a:p>
        </p:txBody>
      </p:sp>
      <p:sp>
        <p:nvSpPr>
          <p:cNvPr id="14" name="TextBox 13"/>
          <p:cNvSpPr txBox="1"/>
          <p:nvPr/>
        </p:nvSpPr>
        <p:spPr>
          <a:xfrm>
            <a:off x="571472" y="5143512"/>
            <a:ext cx="3571900" cy="923330"/>
          </a:xfrm>
          <a:prstGeom prst="rect">
            <a:avLst/>
          </a:prstGeom>
          <a:noFill/>
        </p:spPr>
        <p:txBody>
          <a:bodyPr wrap="square" rtlCol="0">
            <a:spAutoFit/>
          </a:bodyPr>
          <a:lstStyle/>
          <a:p>
            <a:pPr algn="ctr"/>
            <a:r>
              <a:rPr lang="en-US" altLang="ko-KR" dirty="0" smtClean="0"/>
              <a:t>overall effect of cumulonimbus clouds is </a:t>
            </a:r>
            <a:r>
              <a:rPr lang="en-US" altLang="ko-KR" b="1" dirty="0" smtClean="0">
                <a:solidFill>
                  <a:srgbClr val="FF5050"/>
                </a:solidFill>
              </a:rPr>
              <a:t>neutral</a:t>
            </a:r>
          </a:p>
          <a:p>
            <a:pPr algn="ctr"/>
            <a:r>
              <a:rPr lang="en-US" altLang="ko-KR" dirty="0" smtClean="0"/>
              <a:t>-</a:t>
            </a:r>
            <a:r>
              <a:rPr lang="en-US" altLang="ko-KR" b="1" dirty="0" smtClean="0">
                <a:solidFill>
                  <a:srgbClr val="0070C0"/>
                </a:solidFill>
              </a:rPr>
              <a:t>neither warming nor cooling</a:t>
            </a:r>
            <a:endParaRPr lang="ko-KR" altLang="en-US" b="1" dirty="0">
              <a:solidFill>
                <a:srgbClr val="0070C0"/>
              </a:solidFill>
            </a:endParaRPr>
          </a:p>
        </p:txBody>
      </p:sp>
    </p:spTree>
    <p:extLst>
      <p:ext uri="{BB962C8B-B14F-4D97-AF65-F5344CB8AC3E}">
        <p14:creationId xmlns:p14="http://schemas.microsoft.com/office/powerpoint/2010/main" val="412420096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7" name="TextBox 6"/>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high – level clouds</a:t>
            </a:r>
            <a:endParaRPr lang="ko-KR" altLang="en-US" sz="2400" b="1" dirty="0">
              <a:solidFill>
                <a:srgbClr val="1B1760"/>
              </a:solidFill>
            </a:endParaRPr>
          </a:p>
        </p:txBody>
      </p:sp>
      <p:pic>
        <p:nvPicPr>
          <p:cNvPr id="6" name="Picture 4" descr="C:\Documents and Settings\이화여대\My Documents\K-2.jpg"/>
          <p:cNvPicPr>
            <a:picLocks noChangeAspect="1" noChangeArrowheads="1"/>
          </p:cNvPicPr>
          <p:nvPr/>
        </p:nvPicPr>
        <p:blipFill>
          <a:blip r:embed="rId3"/>
          <a:srcRect/>
          <a:stretch>
            <a:fillRect/>
          </a:stretch>
        </p:blipFill>
        <p:spPr bwMode="auto">
          <a:xfrm>
            <a:off x="1129866" y="1643050"/>
            <a:ext cx="6884268" cy="464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액자 9"/>
          <p:cNvSpPr/>
          <p:nvPr/>
        </p:nvSpPr>
        <p:spPr>
          <a:xfrm>
            <a:off x="1071538" y="1643050"/>
            <a:ext cx="7000924" cy="1928826"/>
          </a:xfrm>
          <a:prstGeom prst="frame">
            <a:avLst>
              <a:gd name="adj1" fmla="val 6739"/>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991493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14" name="그림 13" descr="cirrus.jpg"/>
          <p:cNvPicPr>
            <a:picLocks noChangeAspect="1"/>
          </p:cNvPicPr>
          <p:nvPr/>
        </p:nvPicPr>
        <p:blipFill>
          <a:blip r:embed="rId3"/>
          <a:stretch>
            <a:fillRect/>
          </a:stretch>
        </p:blipFill>
        <p:spPr>
          <a:xfrm>
            <a:off x="285720" y="1857363"/>
            <a:ext cx="5000660" cy="3750495"/>
          </a:xfrm>
          <a:prstGeom prst="rect">
            <a:avLst/>
          </a:prstGeom>
        </p:spPr>
      </p:pic>
      <p:pic>
        <p:nvPicPr>
          <p:cNvPr id="15" name="그림 14" descr="cirrus2.jpg"/>
          <p:cNvPicPr>
            <a:picLocks noChangeAspect="1"/>
          </p:cNvPicPr>
          <p:nvPr/>
        </p:nvPicPr>
        <p:blipFill>
          <a:blip r:embed="rId4"/>
          <a:stretch>
            <a:fillRect/>
          </a:stretch>
        </p:blipFill>
        <p:spPr>
          <a:xfrm>
            <a:off x="1428728" y="2500306"/>
            <a:ext cx="5286412" cy="3374306"/>
          </a:xfrm>
          <a:prstGeom prst="rect">
            <a:avLst/>
          </a:prstGeom>
        </p:spPr>
      </p:pic>
      <p:pic>
        <p:nvPicPr>
          <p:cNvPr id="16" name="그림 15" descr="cirrus3.jpg"/>
          <p:cNvPicPr>
            <a:picLocks noChangeAspect="1"/>
          </p:cNvPicPr>
          <p:nvPr/>
        </p:nvPicPr>
        <p:blipFill>
          <a:blip r:embed="rId5"/>
          <a:stretch>
            <a:fillRect/>
          </a:stretch>
        </p:blipFill>
        <p:spPr>
          <a:xfrm>
            <a:off x="3428992" y="3286124"/>
            <a:ext cx="5500740" cy="2991027"/>
          </a:xfrm>
          <a:prstGeom prst="rect">
            <a:avLst/>
          </a:prstGeom>
        </p:spPr>
      </p:pic>
      <p:sp>
        <p:nvSpPr>
          <p:cNvPr id="17" name="TextBox 16"/>
          <p:cNvSpPr txBox="1"/>
          <p:nvPr/>
        </p:nvSpPr>
        <p:spPr>
          <a:xfrm>
            <a:off x="6786578" y="1353909"/>
            <a:ext cx="3643338" cy="707886"/>
          </a:xfrm>
          <a:prstGeom prst="rect">
            <a:avLst/>
          </a:prstGeom>
          <a:noFill/>
        </p:spPr>
        <p:txBody>
          <a:bodyPr wrap="square" rtlCol="0">
            <a:spAutoFit/>
            <a:scene3d>
              <a:camera prst="perspectiveHeroicExtremeLeftFacing"/>
              <a:lightRig rig="threePt" dir="t"/>
            </a:scene3d>
          </a:bodyPr>
          <a:lstStyle/>
          <a:p>
            <a:r>
              <a:rPr lang="en-US" altLang="ko-KR" sz="4000" b="1" dirty="0" smtClean="0">
                <a:solidFill>
                  <a:schemeClr val="accent5">
                    <a:lumMod val="75000"/>
                  </a:schemeClr>
                </a:solidFill>
                <a:effectLst>
                  <a:reflection blurRad="6350" stA="55000" endA="300" endPos="45500" dir="5400000" sy="-100000" algn="bl" rotWithShape="0"/>
                </a:effectLst>
              </a:rPr>
              <a:t>cirrus</a:t>
            </a:r>
          </a:p>
        </p:txBody>
      </p:sp>
      <p:sp>
        <p:nvSpPr>
          <p:cNvPr id="18" name="TextBox 17"/>
          <p:cNvSpPr txBox="1"/>
          <p:nvPr/>
        </p:nvSpPr>
        <p:spPr>
          <a:xfrm>
            <a:off x="214282" y="1000108"/>
            <a:ext cx="4143404" cy="461665"/>
          </a:xfrm>
          <a:prstGeom prst="rect">
            <a:avLst/>
          </a:prstGeom>
          <a:noFill/>
        </p:spPr>
        <p:txBody>
          <a:bodyPr wrap="square" rtlCol="0">
            <a:spAutoFit/>
          </a:bodyPr>
          <a:lstStyle/>
          <a:p>
            <a:r>
              <a:rPr lang="en-US" altLang="ko-KR" sz="2400" b="1" smtClean="0">
                <a:solidFill>
                  <a:srgbClr val="1B1760"/>
                </a:solidFill>
              </a:rPr>
              <a:t>high </a:t>
            </a:r>
            <a:r>
              <a:rPr lang="en-US" altLang="ko-KR" sz="2400" b="1" dirty="0" smtClean="0">
                <a:solidFill>
                  <a:srgbClr val="1B1760"/>
                </a:solidFill>
              </a:rPr>
              <a:t>– level clouds</a:t>
            </a:r>
            <a:endParaRPr lang="ko-KR" altLang="en-US" sz="2400" b="1" dirty="0">
              <a:solidFill>
                <a:srgbClr val="1B1760"/>
              </a:solidFill>
            </a:endParaRPr>
          </a:p>
        </p:txBody>
      </p:sp>
    </p:spTree>
    <p:extLst>
      <p:ext uri="{BB962C8B-B14F-4D97-AF65-F5344CB8AC3E}">
        <p14:creationId xmlns:p14="http://schemas.microsoft.com/office/powerpoint/2010/main" val="2793957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7"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pic>
        <p:nvPicPr>
          <p:cNvPr id="6" name="그림 5" descr="climate-change.gif"/>
          <p:cNvPicPr>
            <a:picLocks noChangeAspect="1"/>
          </p:cNvPicPr>
          <p:nvPr/>
        </p:nvPicPr>
        <p:blipFill rotWithShape="1">
          <a:blip r:embed="rId3"/>
          <a:stretch>
            <a:fillRect/>
          </a:stretch>
        </p:blipFill>
        <p:spPr>
          <a:xfrm>
            <a:off x="-252536" y="836712"/>
            <a:ext cx="10032560" cy="6021288"/>
          </a:xfrm>
          <a:prstGeom prst="rect">
            <a:avLst/>
          </a:prstGeom>
        </p:spPr>
      </p:pic>
      <p:grpSp>
        <p:nvGrpSpPr>
          <p:cNvPr id="14" name="그룹 13"/>
          <p:cNvGrpSpPr/>
          <p:nvPr/>
        </p:nvGrpSpPr>
        <p:grpSpPr>
          <a:xfrm>
            <a:off x="-24932" y="984092"/>
            <a:ext cx="3563210" cy="2458134"/>
            <a:chOff x="-24932" y="984092"/>
            <a:chExt cx="3563210" cy="2458134"/>
          </a:xfrm>
        </p:grpSpPr>
        <p:pic>
          <p:nvPicPr>
            <p:cNvPr id="1026" name="Picture 2" descr="C:\Users\x170\AppData\Local\Microsoft\Windows\Temporary Internet Files\Content.IE5\S8G0GQF5\MC900078727[1].wmf"/>
            <p:cNvPicPr>
              <a:picLocks noChangeAspect="1" noChangeArrowheads="1"/>
            </p:cNvPicPr>
            <p:nvPr/>
          </p:nvPicPr>
          <p:blipFill rotWithShape="1">
            <a:blip r:embed="rId4"/>
            <a:srcRect/>
            <a:stretch>
              <a:fillRect/>
            </a:stretch>
          </p:blipFill>
          <p:spPr>
            <a:xfrm rot="20833793">
              <a:off x="-24932" y="984092"/>
              <a:ext cx="3563210" cy="2458134"/>
            </a:xfrm>
            <a:prstGeom prst="rect">
              <a:avLst/>
            </a:prstGeom>
            <a:noFill/>
          </p:spPr>
        </p:pic>
        <p:sp>
          <p:nvSpPr>
            <p:cNvPr id="13" name="TextBox 12"/>
            <p:cNvSpPr txBox="1"/>
            <p:nvPr/>
          </p:nvSpPr>
          <p:spPr>
            <a:xfrm rot="20684666">
              <a:off x="528040" y="1770670"/>
              <a:ext cx="2516735" cy="513425"/>
            </a:xfrm>
            <a:prstGeom prst="rect">
              <a:avLst/>
            </a:prstGeom>
            <a:noFill/>
          </p:spPr>
          <p:txBody>
            <a:bodyPr wrap="square">
              <a:spAutoFit/>
            </a:bodyPr>
            <a:lstStyle/>
            <a:p>
              <a:pPr lvl="0">
                <a:defRPr lang="ko-KR" altLang="en-US"/>
              </a:pPr>
              <a:r>
                <a:rPr lang="en-US" altLang="ko-KR" sz="2800" b="1"/>
                <a:t>Water Vapor</a:t>
              </a:r>
              <a:endParaRPr lang="ko-KR" altLang="en-US" sz="2800" b="1"/>
            </a:p>
          </p:txBody>
        </p:sp>
      </p:grpSp>
      <p:grpSp>
        <p:nvGrpSpPr>
          <p:cNvPr id="18" name="그룹 17"/>
          <p:cNvGrpSpPr/>
          <p:nvPr/>
        </p:nvGrpSpPr>
        <p:grpSpPr>
          <a:xfrm rot="311134">
            <a:off x="6035701" y="1792904"/>
            <a:ext cx="3525606" cy="2432193"/>
            <a:chOff x="6035701" y="1792904"/>
            <a:chExt cx="3525606" cy="2432193"/>
          </a:xfrm>
        </p:grpSpPr>
        <p:pic>
          <p:nvPicPr>
            <p:cNvPr id="8" name="Picture 2" descr="C:\Users\x170\AppData\Local\Microsoft\Windows\Temporary Internet Files\Content.IE5\S8G0GQF5\MC900078727[1].wmf"/>
            <p:cNvPicPr>
              <a:picLocks noChangeAspect="1" noChangeArrowheads="1"/>
            </p:cNvPicPr>
            <p:nvPr/>
          </p:nvPicPr>
          <p:blipFill rotWithShape="1">
            <a:blip r:embed="rId4"/>
            <a:srcRect/>
            <a:stretch>
              <a:fillRect/>
            </a:stretch>
          </p:blipFill>
          <p:spPr>
            <a:xfrm rot="407870">
              <a:off x="6035701" y="1792904"/>
              <a:ext cx="3525606" cy="2432193"/>
            </a:xfrm>
            <a:prstGeom prst="rect">
              <a:avLst/>
            </a:prstGeom>
            <a:noFill/>
          </p:spPr>
        </p:pic>
        <p:sp>
          <p:nvSpPr>
            <p:cNvPr id="15" name="TextBox 14"/>
            <p:cNvSpPr txBox="1"/>
            <p:nvPr/>
          </p:nvSpPr>
          <p:spPr>
            <a:xfrm>
              <a:off x="7164287" y="2600908"/>
              <a:ext cx="1404157" cy="523220"/>
            </a:xfrm>
            <a:prstGeom prst="rect">
              <a:avLst/>
            </a:prstGeom>
            <a:noFill/>
          </p:spPr>
          <p:txBody>
            <a:bodyPr wrap="square">
              <a:spAutoFit/>
            </a:bodyPr>
            <a:lstStyle/>
            <a:p>
              <a:pPr lvl="0">
                <a:defRPr lang="ko-KR" altLang="en-US"/>
              </a:pPr>
              <a:r>
                <a:rPr lang="en-US" altLang="ko-KR" sz="2800" b="1"/>
                <a:t>Cloud</a:t>
              </a:r>
              <a:endParaRPr lang="ko-KR" altLang="en-US" sz="2800" b="1"/>
            </a:p>
          </p:txBody>
        </p:sp>
      </p:grpSp>
      <p:grpSp>
        <p:nvGrpSpPr>
          <p:cNvPr id="17" name="그룹 16"/>
          <p:cNvGrpSpPr/>
          <p:nvPr/>
        </p:nvGrpSpPr>
        <p:grpSpPr>
          <a:xfrm>
            <a:off x="3586648" y="942760"/>
            <a:ext cx="3480599" cy="2401144"/>
            <a:chOff x="3586648" y="942760"/>
            <a:chExt cx="3480599" cy="2401144"/>
          </a:xfrm>
        </p:grpSpPr>
        <p:pic>
          <p:nvPicPr>
            <p:cNvPr id="7" name="Picture 2" descr="C:\Users\x170\AppData\Local\Microsoft\Windows\Temporary Internet Files\Content.IE5\S8G0GQF5\MC900078727[1].wmf"/>
            <p:cNvPicPr>
              <a:picLocks noChangeAspect="1" noChangeArrowheads="1"/>
            </p:cNvPicPr>
            <p:nvPr/>
          </p:nvPicPr>
          <p:blipFill rotWithShape="1">
            <a:blip r:embed="rId4"/>
            <a:srcRect/>
            <a:stretch>
              <a:fillRect/>
            </a:stretch>
          </p:blipFill>
          <p:spPr>
            <a:xfrm rot="289342">
              <a:off x="3586648" y="942760"/>
              <a:ext cx="3480599" cy="2401144"/>
            </a:xfrm>
            <a:prstGeom prst="rect">
              <a:avLst/>
            </a:prstGeom>
            <a:noFill/>
          </p:spPr>
        </p:pic>
        <p:sp>
          <p:nvSpPr>
            <p:cNvPr id="16" name="TextBox 15"/>
            <p:cNvSpPr txBox="1"/>
            <p:nvPr/>
          </p:nvSpPr>
          <p:spPr>
            <a:xfrm>
              <a:off x="4572000" y="1700808"/>
              <a:ext cx="1620180" cy="523220"/>
            </a:xfrm>
            <a:prstGeom prst="rect">
              <a:avLst/>
            </a:prstGeom>
            <a:noFill/>
          </p:spPr>
          <p:txBody>
            <a:bodyPr wrap="square">
              <a:spAutoFit/>
            </a:bodyPr>
            <a:lstStyle/>
            <a:p>
              <a:pPr lvl="0">
                <a:defRPr lang="ko-KR" altLang="en-US"/>
              </a:pPr>
              <a:r>
                <a:rPr lang="en-US" altLang="ko-KR" sz="2800" b="1"/>
                <a:t>Sea-Ice</a:t>
              </a:r>
              <a:endParaRPr lang="ko-KR" altLang="en-US" sz="2800" b="1"/>
            </a:p>
          </p:txBody>
        </p:sp>
      </p:grpSp>
      <p:grpSp>
        <p:nvGrpSpPr>
          <p:cNvPr id="20" name="그룹 19"/>
          <p:cNvGrpSpPr/>
          <p:nvPr/>
        </p:nvGrpSpPr>
        <p:grpSpPr>
          <a:xfrm>
            <a:off x="1295636" y="2528900"/>
            <a:ext cx="3926775" cy="2708945"/>
            <a:chOff x="1145159" y="2572821"/>
            <a:chExt cx="3926775" cy="2708945"/>
          </a:xfrm>
        </p:grpSpPr>
        <p:pic>
          <p:nvPicPr>
            <p:cNvPr id="9" name="Picture 2" descr="C:\Users\x170\AppData\Local\Microsoft\Windows\Temporary Internet Files\Content.IE5\S8G0GQF5\MC900078727[1].wmf"/>
            <p:cNvPicPr>
              <a:picLocks noChangeAspect="1" noChangeArrowheads="1"/>
            </p:cNvPicPr>
            <p:nvPr/>
          </p:nvPicPr>
          <p:blipFill rotWithShape="1">
            <a:blip r:embed="rId4"/>
            <a:srcRect/>
            <a:stretch>
              <a:fillRect/>
            </a:stretch>
          </p:blipFill>
          <p:spPr>
            <a:xfrm rot="21326167">
              <a:off x="1145159" y="2572821"/>
              <a:ext cx="3926775" cy="2708945"/>
            </a:xfrm>
            <a:prstGeom prst="rect">
              <a:avLst/>
            </a:prstGeom>
            <a:noFill/>
          </p:spPr>
        </p:pic>
        <p:sp>
          <p:nvSpPr>
            <p:cNvPr id="19" name="TextBox 18"/>
            <p:cNvSpPr txBox="1"/>
            <p:nvPr/>
          </p:nvSpPr>
          <p:spPr>
            <a:xfrm rot="21073544">
              <a:off x="2084752" y="3491247"/>
              <a:ext cx="2281106" cy="522694"/>
            </a:xfrm>
            <a:prstGeom prst="rect">
              <a:avLst/>
            </a:prstGeom>
            <a:noFill/>
          </p:spPr>
          <p:txBody>
            <a:bodyPr wrap="square">
              <a:spAutoFit/>
            </a:bodyPr>
            <a:lstStyle/>
            <a:p>
              <a:pPr lvl="0">
                <a:defRPr lang="ko-KR" altLang="en-US"/>
              </a:pPr>
              <a:r>
                <a:rPr lang="en-US" altLang="ko-KR" sz="2900" b="1"/>
                <a:t>Lapse Rate</a:t>
              </a:r>
              <a:endParaRPr lang="ko-KR" altLang="en-US" sz="2900" b="1"/>
            </a:p>
          </p:txBody>
        </p:sp>
      </p:grpSp>
      <p:grpSp>
        <p:nvGrpSpPr>
          <p:cNvPr id="24" name="그룹 23"/>
          <p:cNvGrpSpPr/>
          <p:nvPr/>
        </p:nvGrpSpPr>
        <p:grpSpPr>
          <a:xfrm>
            <a:off x="-163897" y="4378510"/>
            <a:ext cx="3512459" cy="2423123"/>
            <a:chOff x="-163897" y="4378510"/>
            <a:chExt cx="3512459" cy="2423123"/>
          </a:xfrm>
        </p:grpSpPr>
        <p:pic>
          <p:nvPicPr>
            <p:cNvPr id="11" name="Picture 2" descr="C:\Users\x170\AppData\Local\Microsoft\Windows\Temporary Internet Files\Content.IE5\S8G0GQF5\MC900078727[1].wmf"/>
            <p:cNvPicPr>
              <a:picLocks noChangeAspect="1" noChangeArrowheads="1"/>
            </p:cNvPicPr>
            <p:nvPr/>
          </p:nvPicPr>
          <p:blipFill rotWithShape="1">
            <a:blip r:embed="rId4"/>
            <a:srcRect/>
            <a:stretch>
              <a:fillRect/>
            </a:stretch>
          </p:blipFill>
          <p:spPr>
            <a:xfrm rot="620456">
              <a:off x="-163897" y="4378510"/>
              <a:ext cx="3512459" cy="2423123"/>
            </a:xfrm>
            <a:prstGeom prst="rect">
              <a:avLst/>
            </a:prstGeom>
            <a:noFill/>
          </p:spPr>
        </p:pic>
        <p:sp>
          <p:nvSpPr>
            <p:cNvPr id="23" name="TextBox 22"/>
            <p:cNvSpPr txBox="1"/>
            <p:nvPr/>
          </p:nvSpPr>
          <p:spPr>
            <a:xfrm rot="482324">
              <a:off x="467544" y="5085184"/>
              <a:ext cx="2304256" cy="904136"/>
            </a:xfrm>
            <a:prstGeom prst="rect">
              <a:avLst/>
            </a:prstGeom>
            <a:noFill/>
          </p:spPr>
          <p:txBody>
            <a:bodyPr wrap="square">
              <a:spAutoFit/>
            </a:bodyPr>
            <a:lstStyle/>
            <a:p>
              <a:pPr lvl="0">
                <a:defRPr lang="ko-KR" altLang="en-US"/>
              </a:pPr>
              <a:r>
                <a:rPr lang="en-US" altLang="ko-KR" sz="2700" b="1"/>
                <a:t>Atmospheric Chemistry</a:t>
              </a:r>
              <a:endParaRPr lang="ko-KR" altLang="en-US" sz="2700" b="1"/>
            </a:p>
          </p:txBody>
        </p:sp>
      </p:grpSp>
      <p:grpSp>
        <p:nvGrpSpPr>
          <p:cNvPr id="26" name="그룹 25"/>
          <p:cNvGrpSpPr/>
          <p:nvPr/>
        </p:nvGrpSpPr>
        <p:grpSpPr>
          <a:xfrm>
            <a:off x="5544108" y="3753036"/>
            <a:ext cx="4291716" cy="2697344"/>
            <a:chOff x="5551414" y="3835708"/>
            <a:chExt cx="4291716" cy="2697344"/>
          </a:xfrm>
        </p:grpSpPr>
        <p:pic>
          <p:nvPicPr>
            <p:cNvPr id="10" name="Picture 2" descr="C:\Users\x170\AppData\Local\Microsoft\Windows\Temporary Internet Files\Content.IE5\S8G0GQF5\MC900078727[1].wmf"/>
            <p:cNvPicPr>
              <a:picLocks noChangeAspect="1" noChangeArrowheads="1"/>
            </p:cNvPicPr>
            <p:nvPr/>
          </p:nvPicPr>
          <p:blipFill rotWithShape="1">
            <a:blip r:embed="rId4"/>
            <a:srcRect/>
            <a:stretch>
              <a:fillRect/>
            </a:stretch>
          </p:blipFill>
          <p:spPr>
            <a:xfrm rot="1394632">
              <a:off x="5551414" y="3835708"/>
              <a:ext cx="4291716" cy="2697344"/>
            </a:xfrm>
            <a:prstGeom prst="rect">
              <a:avLst/>
            </a:prstGeom>
            <a:noFill/>
          </p:spPr>
        </p:pic>
        <p:sp>
          <p:nvSpPr>
            <p:cNvPr id="25" name="TextBox 24"/>
            <p:cNvSpPr txBox="1"/>
            <p:nvPr/>
          </p:nvSpPr>
          <p:spPr>
            <a:xfrm rot="1028772">
              <a:off x="6325026" y="4637794"/>
              <a:ext cx="2987824" cy="881748"/>
            </a:xfrm>
            <a:prstGeom prst="rect">
              <a:avLst/>
            </a:prstGeom>
            <a:noFill/>
          </p:spPr>
          <p:txBody>
            <a:bodyPr wrap="square">
              <a:spAutoFit/>
            </a:bodyPr>
            <a:lstStyle/>
            <a:p>
              <a:pPr lvl="0">
                <a:defRPr lang="ko-KR" altLang="en-US"/>
              </a:pPr>
              <a:r>
                <a:rPr lang="en-US" altLang="ko-KR" sz="2600" b="1"/>
                <a:t>Biogeochemistry &amp; Carbon Cycle</a:t>
              </a:r>
              <a:endParaRPr lang="ko-KR" altLang="en-US" sz="2600" b="1"/>
            </a:p>
          </p:txBody>
        </p:sp>
      </p:grpSp>
      <p:grpSp>
        <p:nvGrpSpPr>
          <p:cNvPr id="22" name="그룹 21"/>
          <p:cNvGrpSpPr/>
          <p:nvPr/>
        </p:nvGrpSpPr>
        <p:grpSpPr>
          <a:xfrm>
            <a:off x="3275856" y="4409689"/>
            <a:ext cx="3548970" cy="2448311"/>
            <a:chOff x="3429264" y="4288383"/>
            <a:chExt cx="3548970" cy="2448311"/>
          </a:xfrm>
        </p:grpSpPr>
        <p:pic>
          <p:nvPicPr>
            <p:cNvPr id="12" name="Picture 2" descr="C:\Users\x170\AppData\Local\Microsoft\Windows\Temporary Internet Files\Content.IE5\S8G0GQF5\MC900078727[1].wmf"/>
            <p:cNvPicPr>
              <a:picLocks noChangeAspect="1" noChangeArrowheads="1"/>
            </p:cNvPicPr>
            <p:nvPr/>
          </p:nvPicPr>
          <p:blipFill rotWithShape="1">
            <a:blip r:embed="rId4"/>
            <a:srcRect/>
            <a:stretch>
              <a:fillRect/>
            </a:stretch>
          </p:blipFill>
          <p:spPr>
            <a:xfrm rot="241033">
              <a:off x="3429264" y="4288383"/>
              <a:ext cx="3548970" cy="2448311"/>
            </a:xfrm>
            <a:prstGeom prst="rect">
              <a:avLst/>
            </a:prstGeom>
            <a:noFill/>
          </p:spPr>
        </p:pic>
        <p:sp>
          <p:nvSpPr>
            <p:cNvPr id="21" name="TextBox 20"/>
            <p:cNvSpPr txBox="1"/>
            <p:nvPr/>
          </p:nvSpPr>
          <p:spPr>
            <a:xfrm rot="21207828">
              <a:off x="4277584" y="4738945"/>
              <a:ext cx="1983947" cy="1281469"/>
            </a:xfrm>
            <a:prstGeom prst="rect">
              <a:avLst/>
            </a:prstGeom>
            <a:noFill/>
          </p:spPr>
          <p:txBody>
            <a:bodyPr wrap="square">
              <a:spAutoFit/>
            </a:bodyPr>
            <a:lstStyle/>
            <a:p>
              <a:pPr lvl="0">
                <a:defRPr lang="ko-KR" altLang="en-US"/>
              </a:pPr>
              <a:r>
                <a:rPr lang="en-US" altLang="ko-KR" sz="2600" b="1"/>
                <a:t>Ocean Heat and Circulation</a:t>
              </a:r>
              <a:endParaRPr lang="ko-KR" altLang="en-US" sz="2600"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xit" presetSubtype="0" fill="hold" nodeType="clickEffect">
                                  <p:stCondLst>
                                    <p:cond delay="0"/>
                                  </p:stCondLst>
                                  <p:childTnLst>
                                    <p:anim calcmode="lin" valueType="num">
                                      <p:cBhvr>
                                        <p:cTn id="49" dur="1000"/>
                                        <p:tgtEl>
                                          <p:spTgt spid="24"/>
                                        </p:tgtEl>
                                        <p:attrNameLst>
                                          <p:attrName>ppt_x</p:attrName>
                                        </p:attrNameLst>
                                      </p:cBhvr>
                                      <p:tavLst>
                                        <p:tav tm="0">
                                          <p:val>
                                            <p:strVal val="ppt_x"/>
                                          </p:val>
                                        </p:tav>
                                        <p:tav tm="100000">
                                          <p:val>
                                            <p:strVal val="ppt_x-.2"/>
                                          </p:val>
                                        </p:tav>
                                      </p:tavLst>
                                    </p:anim>
                                    <p:anim calcmode="lin" valueType="num">
                                      <p:cBhvr>
                                        <p:cTn id="50" dur="1000"/>
                                        <p:tgtEl>
                                          <p:spTgt spid="24"/>
                                        </p:tgtEl>
                                        <p:attrNameLst>
                                          <p:attrName>ppt_y</p:attrName>
                                        </p:attrNameLst>
                                      </p:cBhvr>
                                      <p:tavLst>
                                        <p:tav tm="0">
                                          <p:val>
                                            <p:strVal val="ppt_y"/>
                                          </p:val>
                                        </p:tav>
                                        <p:tav tm="100000">
                                          <p:val>
                                            <p:strVal val="ppt_y"/>
                                          </p:val>
                                        </p:tav>
                                      </p:tavLst>
                                    </p:anim>
                                    <p:animEffect transition="out" filter="fade">
                                      <p:cBhvr>
                                        <p:cTn id="51" dur="1000"/>
                                        <p:tgtEl>
                                          <p:spTgt spid="24"/>
                                        </p:tgtEl>
                                      </p:cBhvr>
                                    </p:animEffect>
                                    <p:set>
                                      <p:cBhvr>
                                        <p:cTn id="52" dur="1" fill="hold">
                                          <p:stCondLst>
                                            <p:cond delay="999"/>
                                          </p:stCondLst>
                                        </p:cTn>
                                        <p:tgtEl>
                                          <p:spTgt spid="24"/>
                                        </p:tgtEl>
                                        <p:attrNameLst>
                                          <p:attrName>style.visibility</p:attrName>
                                        </p:attrNameLst>
                                      </p:cBhvr>
                                      <p:to>
                                        <p:strVal val="hidden"/>
                                      </p:to>
                                    </p:set>
                                  </p:childTnLst>
                                </p:cTn>
                              </p:par>
                              <p:par>
                                <p:cTn id="53" presetID="29" presetClass="exit" presetSubtype="0" fill="hold" nodeType="withEffect">
                                  <p:stCondLst>
                                    <p:cond delay="0"/>
                                  </p:stCondLst>
                                  <p:childTnLst>
                                    <p:anim calcmode="lin" valueType="num">
                                      <p:cBhvr>
                                        <p:cTn id="54" dur="1000"/>
                                        <p:tgtEl>
                                          <p:spTgt spid="17"/>
                                        </p:tgtEl>
                                        <p:attrNameLst>
                                          <p:attrName>ppt_x</p:attrName>
                                        </p:attrNameLst>
                                      </p:cBhvr>
                                      <p:tavLst>
                                        <p:tav tm="0">
                                          <p:val>
                                            <p:strVal val="ppt_x"/>
                                          </p:val>
                                        </p:tav>
                                        <p:tav tm="100000">
                                          <p:val>
                                            <p:strVal val="ppt_x-.2"/>
                                          </p:val>
                                        </p:tav>
                                      </p:tavLst>
                                    </p:anim>
                                    <p:anim calcmode="lin" valueType="num">
                                      <p:cBhvr>
                                        <p:cTn id="55" dur="1000"/>
                                        <p:tgtEl>
                                          <p:spTgt spid="17"/>
                                        </p:tgtEl>
                                        <p:attrNameLst>
                                          <p:attrName>ppt_y</p:attrName>
                                        </p:attrNameLst>
                                      </p:cBhvr>
                                      <p:tavLst>
                                        <p:tav tm="0">
                                          <p:val>
                                            <p:strVal val="ppt_y"/>
                                          </p:val>
                                        </p:tav>
                                        <p:tav tm="100000">
                                          <p:val>
                                            <p:strVal val="ppt_y"/>
                                          </p:val>
                                        </p:tav>
                                      </p:tavLst>
                                    </p:anim>
                                    <p:animEffect transition="out" filter="fade">
                                      <p:cBhvr>
                                        <p:cTn id="56" dur="1000"/>
                                        <p:tgtEl>
                                          <p:spTgt spid="17"/>
                                        </p:tgtEl>
                                      </p:cBhvr>
                                    </p:animEffect>
                                    <p:set>
                                      <p:cBhvr>
                                        <p:cTn id="57" dur="1" fill="hold">
                                          <p:stCondLst>
                                            <p:cond delay="999"/>
                                          </p:stCondLst>
                                        </p:cTn>
                                        <p:tgtEl>
                                          <p:spTgt spid="17"/>
                                        </p:tgtEl>
                                        <p:attrNameLst>
                                          <p:attrName>style.visibility</p:attrName>
                                        </p:attrNameLst>
                                      </p:cBhvr>
                                      <p:to>
                                        <p:strVal val="hidden"/>
                                      </p:to>
                                    </p:set>
                                  </p:childTnLst>
                                </p:cTn>
                              </p:par>
                              <p:par>
                                <p:cTn id="58" presetID="29" presetClass="exit" presetSubtype="0" fill="hold" nodeType="withEffect">
                                  <p:stCondLst>
                                    <p:cond delay="0"/>
                                  </p:stCondLst>
                                  <p:childTnLst>
                                    <p:anim calcmode="lin" valueType="num">
                                      <p:cBhvr>
                                        <p:cTn id="59" dur="1000"/>
                                        <p:tgtEl>
                                          <p:spTgt spid="26"/>
                                        </p:tgtEl>
                                        <p:attrNameLst>
                                          <p:attrName>ppt_x</p:attrName>
                                        </p:attrNameLst>
                                      </p:cBhvr>
                                      <p:tavLst>
                                        <p:tav tm="0">
                                          <p:val>
                                            <p:strVal val="ppt_x"/>
                                          </p:val>
                                        </p:tav>
                                        <p:tav tm="100000">
                                          <p:val>
                                            <p:strVal val="ppt_x-.2"/>
                                          </p:val>
                                        </p:tav>
                                      </p:tavLst>
                                    </p:anim>
                                    <p:anim calcmode="lin" valueType="num">
                                      <p:cBhvr>
                                        <p:cTn id="60" dur="1000"/>
                                        <p:tgtEl>
                                          <p:spTgt spid="26"/>
                                        </p:tgtEl>
                                        <p:attrNameLst>
                                          <p:attrName>ppt_y</p:attrName>
                                        </p:attrNameLst>
                                      </p:cBhvr>
                                      <p:tavLst>
                                        <p:tav tm="0">
                                          <p:val>
                                            <p:strVal val="ppt_y"/>
                                          </p:val>
                                        </p:tav>
                                        <p:tav tm="100000">
                                          <p:val>
                                            <p:strVal val="ppt_y"/>
                                          </p:val>
                                        </p:tav>
                                      </p:tavLst>
                                    </p:anim>
                                    <p:animEffect transition="out" filter="fade">
                                      <p:cBhvr>
                                        <p:cTn id="61" dur="1000"/>
                                        <p:tgtEl>
                                          <p:spTgt spid="26"/>
                                        </p:tgtEl>
                                      </p:cBhvr>
                                    </p:animEffect>
                                    <p:set>
                                      <p:cBhvr>
                                        <p:cTn id="62" dur="1" fill="hold">
                                          <p:stCondLst>
                                            <p:cond delay="999"/>
                                          </p:stCondLst>
                                        </p:cTn>
                                        <p:tgtEl>
                                          <p:spTgt spid="26"/>
                                        </p:tgtEl>
                                        <p:attrNameLst>
                                          <p:attrName>style.visibility</p:attrName>
                                        </p:attrNameLst>
                                      </p:cBhvr>
                                      <p:to>
                                        <p:strVal val="hidden"/>
                                      </p:to>
                                    </p:set>
                                  </p:childTnLst>
                                </p:cTn>
                              </p:par>
                              <p:par>
                                <p:cTn id="63" presetID="29" presetClass="exit" presetSubtype="0" fill="hold" nodeType="withEffect">
                                  <p:stCondLst>
                                    <p:cond delay="0"/>
                                  </p:stCondLst>
                                  <p:childTnLst>
                                    <p:anim calcmode="lin" valueType="num">
                                      <p:cBhvr>
                                        <p:cTn id="64" dur="1000"/>
                                        <p:tgtEl>
                                          <p:spTgt spid="22"/>
                                        </p:tgtEl>
                                        <p:attrNameLst>
                                          <p:attrName>ppt_x</p:attrName>
                                        </p:attrNameLst>
                                      </p:cBhvr>
                                      <p:tavLst>
                                        <p:tav tm="0">
                                          <p:val>
                                            <p:strVal val="ppt_x"/>
                                          </p:val>
                                        </p:tav>
                                        <p:tav tm="100000">
                                          <p:val>
                                            <p:strVal val="ppt_x-.2"/>
                                          </p:val>
                                        </p:tav>
                                      </p:tavLst>
                                    </p:anim>
                                    <p:anim calcmode="lin" valueType="num">
                                      <p:cBhvr>
                                        <p:cTn id="65" dur="1000"/>
                                        <p:tgtEl>
                                          <p:spTgt spid="22"/>
                                        </p:tgtEl>
                                        <p:attrNameLst>
                                          <p:attrName>ppt_y</p:attrName>
                                        </p:attrNameLst>
                                      </p:cBhvr>
                                      <p:tavLst>
                                        <p:tav tm="0">
                                          <p:val>
                                            <p:strVal val="ppt_y"/>
                                          </p:val>
                                        </p:tav>
                                        <p:tav tm="100000">
                                          <p:val>
                                            <p:strVal val="ppt_y"/>
                                          </p:val>
                                        </p:tav>
                                      </p:tavLst>
                                    </p:anim>
                                    <p:animEffect transition="out" filter="fade">
                                      <p:cBhvr>
                                        <p:cTn id="66" dur="1000"/>
                                        <p:tgtEl>
                                          <p:spTgt spid="22"/>
                                        </p:tgtEl>
                                      </p:cBhvr>
                                    </p:animEffect>
                                    <p:set>
                                      <p:cBhvr>
                                        <p:cTn id="67" dur="1" fill="hold">
                                          <p:stCondLst>
                                            <p:cond delay="999"/>
                                          </p:stCondLst>
                                        </p:cTn>
                                        <p:tgtEl>
                                          <p:spTgt spid="22"/>
                                        </p:tgtEl>
                                        <p:attrNameLst>
                                          <p:attrName>style.visibility</p:attrName>
                                        </p:attrNameLst>
                                      </p:cBhvr>
                                      <p:to>
                                        <p:strVal val="hidden"/>
                                      </p:to>
                                    </p:set>
                                  </p:childTnLst>
                                </p:cTn>
                              </p:par>
                              <p:par>
                                <p:cTn id="68" presetID="0" presetClass="path" presetSubtype="0" accel="50000" decel="50000" fill="hold" nodeType="withEffect">
                                  <p:stCondLst>
                                    <p:cond delay="0"/>
                                  </p:stCondLst>
                                  <p:childTnLst>
                                    <p:animMotion origin="layout" path="M -5.55556E-7 -1.83079E-6 L 0.07865 0.10472 " pathEditMode="relative" rAng="0" ptsTypes="AA">
                                      <p:cBhvr>
                                        <p:cTn id="69" dur="2000" fill="hold"/>
                                        <p:tgtEl>
                                          <p:spTgt spid="14"/>
                                        </p:tgtEl>
                                        <p:attrNameLst>
                                          <p:attrName>ppt_x</p:attrName>
                                          <p:attrName>ppt_y</p:attrName>
                                        </p:attrNameLst>
                                      </p:cBhvr>
                                      <p:rCtr x="0" y="0"/>
                                    </p:animMotion>
                                  </p:childTnLst>
                                </p:cTn>
                              </p:par>
                              <p:par>
                                <p:cTn id="70" presetID="0" presetClass="path" presetSubtype="0" accel="50000" decel="50000" fill="hold" nodeType="withEffect">
                                  <p:stCondLst>
                                    <p:cond delay="0"/>
                                  </p:stCondLst>
                                  <p:childTnLst>
                                    <p:animMotion origin="layout" path="M -3.61111E-6 1.59963E-6 L 0.07275 0.12251 " pathEditMode="relative" rAng="0" ptsTypes="AA">
                                      <p:cBhvr>
                                        <p:cTn id="71" dur="2000" fill="hold"/>
                                        <p:tgtEl>
                                          <p:spTgt spid="20"/>
                                        </p:tgtEl>
                                        <p:attrNameLst>
                                          <p:attrName>ppt_x</p:attrName>
                                          <p:attrName>ppt_y</p:attrName>
                                        </p:attrNameLst>
                                      </p:cBhvr>
                                      <p:rCtr x="0" y="0"/>
                                    </p:animMotion>
                                  </p:childTnLst>
                                </p:cTn>
                              </p:par>
                              <p:par>
                                <p:cTn id="72" presetID="0" presetClass="path" presetSubtype="0" accel="50000" decel="50000" fill="hold" nodeType="withEffect">
                                  <p:stCondLst>
                                    <p:cond delay="0"/>
                                  </p:stCondLst>
                                  <p:childTnLst>
                                    <p:animMotion origin="layout" path="M 2.22222E-6 9.9399E-7 L -0.1007 0.04554 " pathEditMode="relative" rAng="0" ptsTypes="AA">
                                      <p:cBhvr>
                                        <p:cTn id="73" dur="2000" fill="hold"/>
                                        <p:tgtEl>
                                          <p:spTgt spid="18"/>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11" name="그림 10" descr="Cirrostratus2.jpg"/>
          <p:cNvPicPr>
            <a:picLocks noChangeAspect="1"/>
          </p:cNvPicPr>
          <p:nvPr/>
        </p:nvPicPr>
        <p:blipFill>
          <a:blip r:embed="rId3"/>
          <a:stretch>
            <a:fillRect/>
          </a:stretch>
        </p:blipFill>
        <p:spPr>
          <a:xfrm>
            <a:off x="500034" y="1928802"/>
            <a:ext cx="5214974" cy="3456783"/>
          </a:xfrm>
          <a:prstGeom prst="rect">
            <a:avLst/>
          </a:prstGeom>
        </p:spPr>
      </p:pic>
      <p:pic>
        <p:nvPicPr>
          <p:cNvPr id="10" name="그림 9" descr="Cirrostratus.jpg"/>
          <p:cNvPicPr>
            <a:picLocks noChangeAspect="1"/>
          </p:cNvPicPr>
          <p:nvPr/>
        </p:nvPicPr>
        <p:blipFill>
          <a:blip r:embed="rId4"/>
          <a:stretch>
            <a:fillRect/>
          </a:stretch>
        </p:blipFill>
        <p:spPr>
          <a:xfrm>
            <a:off x="2786050" y="2589603"/>
            <a:ext cx="5500726" cy="4125545"/>
          </a:xfrm>
          <a:prstGeom prst="rect">
            <a:avLst/>
          </a:prstGeom>
        </p:spPr>
      </p:pic>
      <p:sp>
        <p:nvSpPr>
          <p:cNvPr id="12" name="TextBox 11"/>
          <p:cNvSpPr txBox="1"/>
          <p:nvPr/>
        </p:nvSpPr>
        <p:spPr>
          <a:xfrm>
            <a:off x="5929322" y="1353909"/>
            <a:ext cx="3643338" cy="707886"/>
          </a:xfrm>
          <a:prstGeom prst="rect">
            <a:avLst/>
          </a:prstGeom>
          <a:noFill/>
        </p:spPr>
        <p:txBody>
          <a:bodyPr wrap="square" rtlCol="0">
            <a:spAutoFit/>
            <a:scene3d>
              <a:camera prst="perspectiveHeroicExtremeLeftFacing"/>
              <a:lightRig rig="threePt" dir="t"/>
            </a:scene3d>
          </a:bodyPr>
          <a:lstStyle/>
          <a:p>
            <a:r>
              <a:rPr lang="en-US" altLang="ko-KR" sz="4000" b="1" dirty="0" smtClean="0">
                <a:solidFill>
                  <a:schemeClr val="accent5">
                    <a:lumMod val="75000"/>
                  </a:schemeClr>
                </a:solidFill>
                <a:effectLst>
                  <a:reflection blurRad="6350" stA="55000" endA="300" endPos="45500" dir="5400000" sy="-100000" algn="bl" rotWithShape="0"/>
                </a:effectLst>
              </a:rPr>
              <a:t>cirrostratus</a:t>
            </a:r>
          </a:p>
        </p:txBody>
      </p:sp>
      <p:sp>
        <p:nvSpPr>
          <p:cNvPr id="13" name="TextBox 12"/>
          <p:cNvSpPr txBox="1"/>
          <p:nvPr/>
        </p:nvSpPr>
        <p:spPr>
          <a:xfrm>
            <a:off x="214282" y="1000108"/>
            <a:ext cx="4143404" cy="461665"/>
          </a:xfrm>
          <a:prstGeom prst="rect">
            <a:avLst/>
          </a:prstGeom>
          <a:noFill/>
        </p:spPr>
        <p:txBody>
          <a:bodyPr wrap="square" rtlCol="0">
            <a:spAutoFit/>
          </a:bodyPr>
          <a:lstStyle/>
          <a:p>
            <a:r>
              <a:rPr lang="en-US" altLang="ko-KR" sz="2400" b="1" smtClean="0">
                <a:solidFill>
                  <a:srgbClr val="1B1760"/>
                </a:solidFill>
              </a:rPr>
              <a:t>high </a:t>
            </a:r>
            <a:r>
              <a:rPr lang="en-US" altLang="ko-KR" sz="2400" b="1" dirty="0" smtClean="0">
                <a:solidFill>
                  <a:srgbClr val="1B1760"/>
                </a:solidFill>
              </a:rPr>
              <a:t>– level clouds</a:t>
            </a:r>
            <a:endParaRPr lang="ko-KR" altLang="en-US" sz="2400" b="1" dirty="0">
              <a:solidFill>
                <a:srgbClr val="1B1760"/>
              </a:solidFill>
            </a:endParaRPr>
          </a:p>
        </p:txBody>
      </p:sp>
    </p:spTree>
    <p:extLst>
      <p:ext uri="{BB962C8B-B14F-4D97-AF65-F5344CB8AC3E}">
        <p14:creationId xmlns:p14="http://schemas.microsoft.com/office/powerpoint/2010/main" val="738253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12" name="그림 11" descr="Cirrocumulus2.jpg"/>
          <p:cNvPicPr>
            <a:picLocks noChangeAspect="1"/>
          </p:cNvPicPr>
          <p:nvPr/>
        </p:nvPicPr>
        <p:blipFill>
          <a:blip r:embed="rId3"/>
          <a:stretch>
            <a:fillRect/>
          </a:stretch>
        </p:blipFill>
        <p:spPr>
          <a:xfrm>
            <a:off x="214282" y="1643050"/>
            <a:ext cx="5856501" cy="3286148"/>
          </a:xfrm>
          <a:prstGeom prst="rect">
            <a:avLst/>
          </a:prstGeom>
        </p:spPr>
      </p:pic>
      <p:pic>
        <p:nvPicPr>
          <p:cNvPr id="13" name="그림 12" descr="Cirrocumulus3.jpg"/>
          <p:cNvPicPr>
            <a:picLocks noChangeAspect="1"/>
          </p:cNvPicPr>
          <p:nvPr/>
        </p:nvPicPr>
        <p:blipFill>
          <a:blip r:embed="rId4"/>
          <a:stretch>
            <a:fillRect/>
          </a:stretch>
        </p:blipFill>
        <p:spPr>
          <a:xfrm>
            <a:off x="2309830" y="2143116"/>
            <a:ext cx="4762500" cy="3190875"/>
          </a:xfrm>
          <a:prstGeom prst="rect">
            <a:avLst/>
          </a:prstGeom>
        </p:spPr>
      </p:pic>
      <p:pic>
        <p:nvPicPr>
          <p:cNvPr id="11" name="그림 10" descr="Cirrocumulus.jpg"/>
          <p:cNvPicPr>
            <a:picLocks noChangeAspect="1"/>
          </p:cNvPicPr>
          <p:nvPr/>
        </p:nvPicPr>
        <p:blipFill>
          <a:blip r:embed="rId5"/>
          <a:stretch>
            <a:fillRect/>
          </a:stretch>
        </p:blipFill>
        <p:spPr>
          <a:xfrm>
            <a:off x="3214678" y="2571744"/>
            <a:ext cx="5500726" cy="4125545"/>
          </a:xfrm>
          <a:prstGeom prst="rect">
            <a:avLst/>
          </a:prstGeom>
        </p:spPr>
      </p:pic>
      <p:sp>
        <p:nvSpPr>
          <p:cNvPr id="14" name="TextBox 13"/>
          <p:cNvSpPr txBox="1"/>
          <p:nvPr/>
        </p:nvSpPr>
        <p:spPr>
          <a:xfrm>
            <a:off x="5715008" y="1214422"/>
            <a:ext cx="3643338" cy="707886"/>
          </a:xfrm>
          <a:prstGeom prst="rect">
            <a:avLst/>
          </a:prstGeom>
          <a:noFill/>
        </p:spPr>
        <p:txBody>
          <a:bodyPr wrap="square" rtlCol="0">
            <a:spAutoFit/>
            <a:scene3d>
              <a:camera prst="perspectiveHeroicExtremeLeftFacing"/>
              <a:lightRig rig="threePt" dir="t"/>
            </a:scene3d>
          </a:bodyPr>
          <a:lstStyle/>
          <a:p>
            <a:r>
              <a:rPr lang="en-US" altLang="ko-KR" sz="4000" b="1" dirty="0" smtClean="0">
                <a:solidFill>
                  <a:schemeClr val="accent5">
                    <a:lumMod val="75000"/>
                  </a:schemeClr>
                </a:solidFill>
                <a:effectLst>
                  <a:reflection blurRad="6350" stA="55000" endA="300" endPos="45500" dir="5400000" sy="-100000" algn="bl" rotWithShape="0"/>
                </a:effectLst>
              </a:rPr>
              <a:t>cirrocumulus</a:t>
            </a:r>
          </a:p>
        </p:txBody>
      </p:sp>
      <p:sp>
        <p:nvSpPr>
          <p:cNvPr id="15" name="TextBox 14"/>
          <p:cNvSpPr txBox="1"/>
          <p:nvPr/>
        </p:nvSpPr>
        <p:spPr>
          <a:xfrm>
            <a:off x="214282" y="1000108"/>
            <a:ext cx="4143404" cy="461665"/>
          </a:xfrm>
          <a:prstGeom prst="rect">
            <a:avLst/>
          </a:prstGeom>
          <a:noFill/>
        </p:spPr>
        <p:txBody>
          <a:bodyPr wrap="square" rtlCol="0">
            <a:spAutoFit/>
          </a:bodyPr>
          <a:lstStyle/>
          <a:p>
            <a:r>
              <a:rPr lang="en-US" altLang="ko-KR" sz="2400" b="1" smtClean="0">
                <a:solidFill>
                  <a:srgbClr val="1B1760"/>
                </a:solidFill>
              </a:rPr>
              <a:t>high </a:t>
            </a:r>
            <a:r>
              <a:rPr lang="en-US" altLang="ko-KR" sz="2400" b="1" dirty="0" smtClean="0">
                <a:solidFill>
                  <a:srgbClr val="1B1760"/>
                </a:solidFill>
              </a:rPr>
              <a:t>– level clouds</a:t>
            </a:r>
            <a:endParaRPr lang="ko-KR" altLang="en-US" sz="2400" b="1" dirty="0">
              <a:solidFill>
                <a:srgbClr val="1B1760"/>
              </a:solidFill>
            </a:endParaRPr>
          </a:p>
        </p:txBody>
      </p:sp>
    </p:spTree>
    <p:extLst>
      <p:ext uri="{BB962C8B-B14F-4D97-AF65-F5344CB8AC3E}">
        <p14:creationId xmlns:p14="http://schemas.microsoft.com/office/powerpoint/2010/main" val="3795931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8" name="구름 7"/>
          <p:cNvSpPr/>
          <p:nvPr/>
        </p:nvSpPr>
        <p:spPr>
          <a:xfrm>
            <a:off x="4357686" y="1928802"/>
            <a:ext cx="1500198" cy="818290"/>
          </a:xfrm>
          <a:prstGeom prst="cloud">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ko-KR" altLang="en-US"/>
          </a:p>
        </p:txBody>
      </p:sp>
      <p:cxnSp>
        <p:nvCxnSpPr>
          <p:cNvPr id="9" name="직선 화살표 연결선 8"/>
          <p:cNvCxnSpPr/>
          <p:nvPr/>
        </p:nvCxnSpPr>
        <p:spPr>
          <a:xfrm rot="5400000">
            <a:off x="7485866" y="5587232"/>
            <a:ext cx="1458944" cy="1"/>
          </a:xfrm>
          <a:prstGeom prst="straightConnector1">
            <a:avLst/>
          </a:prstGeom>
          <a:ln w="63500">
            <a:solidFill>
              <a:srgbClr val="FF5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86776" y="5429264"/>
            <a:ext cx="785818" cy="369332"/>
          </a:xfrm>
          <a:prstGeom prst="rect">
            <a:avLst/>
          </a:prstGeom>
          <a:noFill/>
        </p:spPr>
        <p:txBody>
          <a:bodyPr wrap="square" rtlCol="0">
            <a:spAutoFit/>
          </a:bodyPr>
          <a:lstStyle/>
          <a:p>
            <a:r>
              <a:rPr lang="en-US" altLang="ko-KR" b="1" dirty="0" smtClean="0"/>
              <a:t>6km</a:t>
            </a:r>
            <a:endParaRPr lang="ko-KR" altLang="en-US" b="1" dirty="0"/>
          </a:p>
        </p:txBody>
      </p:sp>
      <p:sp>
        <p:nvSpPr>
          <p:cNvPr id="17" name="TextBox 16"/>
          <p:cNvSpPr txBox="1"/>
          <p:nvPr/>
        </p:nvSpPr>
        <p:spPr>
          <a:xfrm>
            <a:off x="4643438" y="3143248"/>
            <a:ext cx="2357454" cy="400110"/>
          </a:xfrm>
          <a:prstGeom prst="rect">
            <a:avLst/>
          </a:prstGeom>
          <a:noFill/>
        </p:spPr>
        <p:txBody>
          <a:bodyPr wrap="square" rtlCol="0">
            <a:spAutoFit/>
          </a:bodyPr>
          <a:lstStyle/>
          <a:p>
            <a:pPr algn="ctr"/>
            <a:r>
              <a:rPr lang="en-US" altLang="ko-KR" sz="2000" b="1" dirty="0" smtClean="0">
                <a:ln>
                  <a:solidFill>
                    <a:schemeClr val="tx1"/>
                  </a:solidFill>
                </a:ln>
                <a:solidFill>
                  <a:srgbClr val="1B1760"/>
                </a:solidFill>
                <a:effectLst/>
              </a:rPr>
              <a:t>moisture</a:t>
            </a:r>
            <a:endParaRPr lang="ko-KR" altLang="en-US" sz="2000" b="1" dirty="0">
              <a:ln>
                <a:solidFill>
                  <a:schemeClr val="tx1"/>
                </a:solidFill>
              </a:ln>
              <a:solidFill>
                <a:srgbClr val="1B1760"/>
              </a:solidFill>
              <a:effectLst/>
            </a:endParaRPr>
          </a:p>
        </p:txBody>
      </p:sp>
      <p:sp>
        <p:nvSpPr>
          <p:cNvPr id="19" name="눈물 방울 18"/>
          <p:cNvSpPr/>
          <p:nvPr/>
        </p:nvSpPr>
        <p:spPr>
          <a:xfrm>
            <a:off x="5286380" y="3929066"/>
            <a:ext cx="357190" cy="357190"/>
          </a:xfrm>
          <a:prstGeom prst="teardrop">
            <a:avLst/>
          </a:prstGeom>
          <a:solidFill>
            <a:srgbClr val="1B17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ko-KR" altLang="en-US"/>
          </a:p>
        </p:txBody>
      </p:sp>
      <p:sp>
        <p:nvSpPr>
          <p:cNvPr id="20" name="양쪽 모서리가 둥근 사각형 19"/>
          <p:cNvSpPr/>
          <p:nvPr/>
        </p:nvSpPr>
        <p:spPr>
          <a:xfrm>
            <a:off x="0" y="6286520"/>
            <a:ext cx="9144000" cy="571480"/>
          </a:xfrm>
          <a:prstGeom prst="round2Same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surface</a:t>
            </a:r>
            <a:endParaRPr lang="ko-KR" altLang="en-US" dirty="0"/>
          </a:p>
        </p:txBody>
      </p:sp>
      <p:sp>
        <p:nvSpPr>
          <p:cNvPr id="22" name="구름 21"/>
          <p:cNvSpPr/>
          <p:nvPr/>
        </p:nvSpPr>
        <p:spPr>
          <a:xfrm>
            <a:off x="928662" y="1785926"/>
            <a:ext cx="2143140" cy="1168985"/>
          </a:xfrm>
          <a:prstGeom prst="cloud">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ko-KR" altLang="en-US"/>
          </a:p>
        </p:txBody>
      </p:sp>
      <p:sp>
        <p:nvSpPr>
          <p:cNvPr id="24" name="TextBox 23"/>
          <p:cNvSpPr txBox="1"/>
          <p:nvPr/>
        </p:nvSpPr>
        <p:spPr>
          <a:xfrm>
            <a:off x="6215074" y="1785926"/>
            <a:ext cx="2357454" cy="400110"/>
          </a:xfrm>
          <a:prstGeom prst="rect">
            <a:avLst/>
          </a:prstGeom>
          <a:noFill/>
        </p:spPr>
        <p:txBody>
          <a:bodyPr wrap="square" rtlCol="0">
            <a:spAutoFit/>
          </a:bodyPr>
          <a:lstStyle/>
          <a:p>
            <a:pPr algn="ctr"/>
            <a:r>
              <a:rPr lang="en-US" altLang="ko-KR" sz="2000" b="1" dirty="0" smtClean="0">
                <a:ln>
                  <a:solidFill>
                    <a:schemeClr val="accent5">
                      <a:lumMod val="50000"/>
                    </a:schemeClr>
                  </a:solidFill>
                </a:ln>
                <a:solidFill>
                  <a:schemeClr val="accent5">
                    <a:lumMod val="50000"/>
                  </a:schemeClr>
                </a:solidFill>
              </a:rPr>
              <a:t>Sparse</a:t>
            </a:r>
            <a:r>
              <a:rPr lang="en-US" altLang="ko-KR" sz="2000" b="1" dirty="0" smtClean="0">
                <a:ln>
                  <a:solidFill>
                    <a:schemeClr val="accent5">
                      <a:lumMod val="50000"/>
                    </a:schemeClr>
                  </a:solidFill>
                </a:ln>
                <a:solidFill>
                  <a:schemeClr val="accent5">
                    <a:lumMod val="50000"/>
                  </a:schemeClr>
                </a:solidFill>
                <a:effectLst/>
              </a:rPr>
              <a:t> clouds</a:t>
            </a:r>
            <a:endParaRPr lang="ko-KR" altLang="en-US" sz="2000" b="1" dirty="0">
              <a:ln>
                <a:solidFill>
                  <a:schemeClr val="accent5">
                    <a:lumMod val="50000"/>
                  </a:schemeClr>
                </a:solidFill>
              </a:ln>
              <a:solidFill>
                <a:schemeClr val="accent5">
                  <a:lumMod val="50000"/>
                </a:schemeClr>
              </a:solidFill>
              <a:effectLst/>
            </a:endParaRPr>
          </a:p>
        </p:txBody>
      </p:sp>
      <p:sp>
        <p:nvSpPr>
          <p:cNvPr id="29" name="TextBox 28"/>
          <p:cNvSpPr txBox="1"/>
          <p:nvPr/>
        </p:nvSpPr>
        <p:spPr>
          <a:xfrm>
            <a:off x="214282" y="1000108"/>
            <a:ext cx="4143404" cy="461665"/>
          </a:xfrm>
          <a:prstGeom prst="rect">
            <a:avLst/>
          </a:prstGeom>
          <a:noFill/>
        </p:spPr>
        <p:txBody>
          <a:bodyPr wrap="square" rtlCol="0">
            <a:spAutoFit/>
          </a:bodyPr>
          <a:lstStyle/>
          <a:p>
            <a:r>
              <a:rPr lang="en-US" altLang="ko-KR" sz="2400" b="1" smtClean="0">
                <a:solidFill>
                  <a:srgbClr val="1B1760"/>
                </a:solidFill>
              </a:rPr>
              <a:t>high </a:t>
            </a:r>
            <a:r>
              <a:rPr lang="en-US" altLang="ko-KR" sz="2400" b="1" dirty="0" smtClean="0">
                <a:solidFill>
                  <a:srgbClr val="1B1760"/>
                </a:solidFill>
              </a:rPr>
              <a:t>– level clouds</a:t>
            </a:r>
            <a:endParaRPr lang="ko-KR" altLang="en-US" sz="2400" b="1" dirty="0">
              <a:solidFill>
                <a:srgbClr val="1B1760"/>
              </a:solidFill>
            </a:endParaRPr>
          </a:p>
        </p:txBody>
      </p:sp>
      <p:sp>
        <p:nvSpPr>
          <p:cNvPr id="31" name="눈물 방울 30"/>
          <p:cNvSpPr/>
          <p:nvPr/>
        </p:nvSpPr>
        <p:spPr>
          <a:xfrm>
            <a:off x="6143636" y="3643314"/>
            <a:ext cx="357190" cy="357190"/>
          </a:xfrm>
          <a:prstGeom prst="teardrop">
            <a:avLst/>
          </a:prstGeom>
          <a:solidFill>
            <a:srgbClr val="1B17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ko-KR" altLang="en-US"/>
          </a:p>
        </p:txBody>
      </p:sp>
      <p:pic>
        <p:nvPicPr>
          <p:cNvPr id="16" name="그림 15" descr="cirrus3.jpg"/>
          <p:cNvPicPr>
            <a:picLocks noChangeAspect="1"/>
          </p:cNvPicPr>
          <p:nvPr/>
        </p:nvPicPr>
        <p:blipFill>
          <a:blip r:embed="rId3"/>
          <a:stretch>
            <a:fillRect/>
          </a:stretch>
        </p:blipFill>
        <p:spPr>
          <a:xfrm>
            <a:off x="214282" y="2928934"/>
            <a:ext cx="5500740" cy="2991027"/>
          </a:xfrm>
          <a:prstGeom prst="rect">
            <a:avLst/>
          </a:prstGeom>
        </p:spPr>
      </p:pic>
      <p:pic>
        <p:nvPicPr>
          <p:cNvPr id="18" name="그림 17" descr="Cirrocumulus.jpg"/>
          <p:cNvPicPr>
            <a:picLocks noChangeAspect="1"/>
          </p:cNvPicPr>
          <p:nvPr/>
        </p:nvPicPr>
        <p:blipFill>
          <a:blip r:embed="rId4"/>
          <a:stretch>
            <a:fillRect/>
          </a:stretch>
        </p:blipFill>
        <p:spPr>
          <a:xfrm>
            <a:off x="3286116" y="1285860"/>
            <a:ext cx="5500726" cy="4125545"/>
          </a:xfrm>
          <a:prstGeom prst="rect">
            <a:avLst/>
          </a:prstGeom>
        </p:spPr>
      </p:pic>
      <p:sp>
        <p:nvSpPr>
          <p:cNvPr id="21" name="TextBox 20"/>
          <p:cNvSpPr txBox="1"/>
          <p:nvPr/>
        </p:nvSpPr>
        <p:spPr>
          <a:xfrm>
            <a:off x="785786" y="1967203"/>
            <a:ext cx="2357454" cy="461665"/>
          </a:xfrm>
          <a:prstGeom prst="rect">
            <a:avLst/>
          </a:prstGeom>
          <a:noFill/>
        </p:spPr>
        <p:txBody>
          <a:bodyPr wrap="square" rtlCol="0">
            <a:spAutoFit/>
          </a:bodyPr>
          <a:lstStyle/>
          <a:p>
            <a:r>
              <a:rPr lang="en-US" altLang="ko-KR" sz="2400" b="1" dirty="0" smtClean="0"/>
              <a:t>Wispy clouds</a:t>
            </a:r>
            <a:endParaRPr lang="ko-KR" altLang="en-US" sz="2400" b="1" dirty="0"/>
          </a:p>
        </p:txBody>
      </p:sp>
    </p:spTree>
    <p:extLst>
      <p:ext uri="{BB962C8B-B14F-4D97-AF65-F5344CB8AC3E}">
        <p14:creationId xmlns:p14="http://schemas.microsoft.com/office/powerpoint/2010/main" val="27625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out)">
                                      <p:cBhvr>
                                        <p:cTn id="26" dur="500"/>
                                        <p:tgtEl>
                                          <p:spTgt spid="8"/>
                                        </p:tgtEl>
                                      </p:cBhvr>
                                    </p:animEffect>
                                  </p:childTnLst>
                                </p:cTn>
                              </p:par>
                            </p:childTnLst>
                          </p:cTn>
                        </p:par>
                        <p:par>
                          <p:cTn id="27" fill="hold">
                            <p:stCondLst>
                              <p:cond delay="500"/>
                            </p:stCondLst>
                            <p:childTnLst>
                              <p:par>
                                <p:cTn id="28" presetID="6" presetClass="entr" presetSubtype="3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out)">
                                      <p:cBhvr>
                                        <p:cTn id="30" dur="500"/>
                                        <p:tgtEl>
                                          <p:spTgt spid="2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0" grpId="1"/>
      <p:bldP spid="17" grpId="0"/>
      <p:bldP spid="19" grpId="0" animBg="1"/>
      <p:bldP spid="19" grpId="1" animBg="1"/>
      <p:bldP spid="22" grpId="0" animBg="1"/>
      <p:bldP spid="22" grpId="1" animBg="1"/>
      <p:bldP spid="24" grpId="0"/>
      <p:bldP spid="24" grpId="1"/>
      <p:bldP spid="31" grpId="0" animBg="1"/>
      <p:bldP spid="31" grpId="1" animBg="1"/>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29" name="TextBox 28"/>
          <p:cNvSpPr txBox="1"/>
          <p:nvPr/>
        </p:nvSpPr>
        <p:spPr>
          <a:xfrm>
            <a:off x="214282" y="1000108"/>
            <a:ext cx="4143404" cy="461665"/>
          </a:xfrm>
          <a:prstGeom prst="rect">
            <a:avLst/>
          </a:prstGeom>
          <a:noFill/>
        </p:spPr>
        <p:txBody>
          <a:bodyPr wrap="square" rtlCol="0">
            <a:spAutoFit/>
          </a:bodyPr>
          <a:lstStyle/>
          <a:p>
            <a:r>
              <a:rPr lang="en-US" altLang="ko-KR" sz="2400" b="1" dirty="0" smtClean="0">
                <a:solidFill>
                  <a:srgbClr val="1B1760"/>
                </a:solidFill>
              </a:rPr>
              <a:t>high – level clouds</a:t>
            </a:r>
            <a:endParaRPr lang="ko-KR" altLang="en-US" sz="2400" b="1" dirty="0">
              <a:solidFill>
                <a:srgbClr val="1B1760"/>
              </a:solidFill>
            </a:endParaRPr>
          </a:p>
        </p:txBody>
      </p:sp>
      <p:pic>
        <p:nvPicPr>
          <p:cNvPr id="23" name="Picture 2" descr="C:\Documents and Settings\user\바탕 화면\K-20.jpg"/>
          <p:cNvPicPr>
            <a:picLocks noChangeAspect="1" noChangeArrowheads="1"/>
          </p:cNvPicPr>
          <p:nvPr/>
        </p:nvPicPr>
        <p:blipFill>
          <a:blip r:embed="rId3"/>
          <a:srcRect l="926" t="1517" r="50000" b="4433"/>
          <a:stretch>
            <a:fillRect/>
          </a:stretch>
        </p:blipFill>
        <p:spPr bwMode="auto">
          <a:xfrm>
            <a:off x="5797156" y="2786058"/>
            <a:ext cx="3204000" cy="37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TextBox 24"/>
          <p:cNvSpPr txBox="1"/>
          <p:nvPr/>
        </p:nvSpPr>
        <p:spPr>
          <a:xfrm>
            <a:off x="357158" y="1643050"/>
            <a:ext cx="8358246" cy="923330"/>
          </a:xfrm>
          <a:prstGeom prst="rect">
            <a:avLst/>
          </a:prstGeom>
          <a:noFill/>
        </p:spPr>
        <p:txBody>
          <a:bodyPr wrap="square" rtlCol="0">
            <a:spAutoFit/>
          </a:bodyPr>
          <a:lstStyle/>
          <a:p>
            <a:pPr>
              <a:buFont typeface="Wingdings" pitchFamily="2" charset="2"/>
              <a:buChar char="Ø"/>
            </a:pPr>
            <a:r>
              <a:rPr lang="en-US" altLang="ko-KR" dirty="0" smtClean="0"/>
              <a:t> low temperature → composed of </a:t>
            </a:r>
            <a:r>
              <a:rPr lang="en-US" altLang="ko-KR" b="1" dirty="0" smtClean="0">
                <a:solidFill>
                  <a:schemeClr val="tx2">
                    <a:lumMod val="75000"/>
                  </a:schemeClr>
                </a:solidFill>
              </a:rPr>
              <a:t>ice crystals </a:t>
            </a:r>
            <a:r>
              <a:rPr lang="en-US" altLang="ko-KR" dirty="0" smtClean="0"/>
              <a:t>rather than water droplets</a:t>
            </a:r>
          </a:p>
          <a:p>
            <a:pPr>
              <a:buFont typeface="Wingdings" pitchFamily="2" charset="2"/>
              <a:buChar char="Ø"/>
            </a:pPr>
            <a:endParaRPr lang="en-US" altLang="ko-KR" dirty="0" smtClean="0"/>
          </a:p>
          <a:p>
            <a:pPr>
              <a:buFont typeface="Wingdings" pitchFamily="2" charset="2"/>
              <a:buChar char="Ø"/>
            </a:pPr>
            <a:r>
              <a:rPr lang="en-US" altLang="ko-KR" dirty="0" smtClean="0"/>
              <a:t> Sparse &amp; thin  → </a:t>
            </a:r>
            <a:r>
              <a:rPr lang="en-US" altLang="ko-KR" b="1" dirty="0" smtClean="0">
                <a:solidFill>
                  <a:srgbClr val="FF5050"/>
                </a:solidFill>
              </a:rPr>
              <a:t>low </a:t>
            </a:r>
            <a:r>
              <a:rPr lang="en-US" altLang="ko-KR" b="1" dirty="0" err="1" smtClean="0">
                <a:solidFill>
                  <a:srgbClr val="FF5050"/>
                </a:solidFill>
              </a:rPr>
              <a:t>albedo</a:t>
            </a:r>
            <a:r>
              <a:rPr lang="en-US" altLang="ko-KR" dirty="0" smtClean="0"/>
              <a:t> &amp; reflect </a:t>
            </a:r>
            <a:r>
              <a:rPr lang="en-US" altLang="ko-KR" b="1" dirty="0" smtClean="0">
                <a:solidFill>
                  <a:srgbClr val="FF5050"/>
                </a:solidFill>
              </a:rPr>
              <a:t>10%</a:t>
            </a:r>
            <a:r>
              <a:rPr lang="en-US" altLang="ko-KR" dirty="0" smtClean="0"/>
              <a:t> of sunlight</a:t>
            </a:r>
            <a:endParaRPr lang="ko-KR" altLang="en-US" dirty="0"/>
          </a:p>
        </p:txBody>
      </p:sp>
      <p:sp>
        <p:nvSpPr>
          <p:cNvPr id="26" name="아래쪽 화살표 25"/>
          <p:cNvSpPr/>
          <p:nvPr/>
        </p:nvSpPr>
        <p:spPr>
          <a:xfrm>
            <a:off x="3143240" y="2786058"/>
            <a:ext cx="428628" cy="500066"/>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ko-KR" altLang="en-US"/>
          </a:p>
        </p:txBody>
      </p:sp>
      <p:sp>
        <p:nvSpPr>
          <p:cNvPr id="27" name="TextBox 26"/>
          <p:cNvSpPr txBox="1"/>
          <p:nvPr/>
        </p:nvSpPr>
        <p:spPr>
          <a:xfrm>
            <a:off x="1000100" y="3500438"/>
            <a:ext cx="4643470" cy="369332"/>
          </a:xfrm>
          <a:prstGeom prst="rect">
            <a:avLst/>
          </a:prstGeom>
          <a:noFill/>
        </p:spPr>
        <p:txBody>
          <a:bodyPr wrap="square" rtlCol="0">
            <a:spAutoFit/>
          </a:bodyPr>
          <a:lstStyle/>
          <a:p>
            <a:r>
              <a:rPr lang="en-US" altLang="en-US" dirty="0" smtClean="0"/>
              <a:t>only a slight cooling effect on the climate</a:t>
            </a:r>
            <a:endParaRPr lang="ko-KR" altLang="en-US" dirty="0"/>
          </a:p>
        </p:txBody>
      </p:sp>
      <p:sp>
        <p:nvSpPr>
          <p:cNvPr id="28" name="TextBox 27"/>
          <p:cNvSpPr txBox="1"/>
          <p:nvPr/>
        </p:nvSpPr>
        <p:spPr>
          <a:xfrm>
            <a:off x="285752" y="4214818"/>
            <a:ext cx="5786446" cy="461665"/>
          </a:xfrm>
          <a:prstGeom prst="rect">
            <a:avLst/>
          </a:prstGeom>
          <a:noFill/>
        </p:spPr>
        <p:txBody>
          <a:bodyPr wrap="square" rtlCol="0">
            <a:spAutoFit/>
          </a:bodyPr>
          <a:lstStyle/>
          <a:p>
            <a:r>
              <a:rPr lang="en-US" altLang="ko-KR" sz="2400" b="1" dirty="0" smtClean="0">
                <a:solidFill>
                  <a:srgbClr val="FF5050"/>
                </a:solidFill>
              </a:rPr>
              <a:t>Greenhouse effect</a:t>
            </a:r>
            <a:r>
              <a:rPr lang="en-US" altLang="ko-KR" b="1" dirty="0" smtClean="0"/>
              <a:t>  &gt;&gt;  reflecting sunlight</a:t>
            </a:r>
            <a:endParaRPr lang="ko-KR" altLang="en-US" b="1" dirty="0"/>
          </a:p>
        </p:txBody>
      </p:sp>
      <p:sp>
        <p:nvSpPr>
          <p:cNvPr id="30" name="TextBox 29"/>
          <p:cNvSpPr txBox="1"/>
          <p:nvPr/>
        </p:nvSpPr>
        <p:spPr>
          <a:xfrm>
            <a:off x="714348" y="5181913"/>
            <a:ext cx="4929222" cy="461665"/>
          </a:xfrm>
          <a:prstGeom prst="rect">
            <a:avLst/>
          </a:prstGeom>
          <a:noFill/>
        </p:spPr>
        <p:txBody>
          <a:bodyPr wrap="square" rtlCol="0">
            <a:spAutoFit/>
          </a:bodyPr>
          <a:lstStyle/>
          <a:p>
            <a:r>
              <a:rPr lang="en-US" altLang="ko-KR" sz="2400" b="1" dirty="0" smtClean="0">
                <a:solidFill>
                  <a:schemeClr val="accent5">
                    <a:lumMod val="75000"/>
                  </a:schemeClr>
                </a:solidFill>
              </a:rPr>
              <a:t>Warming effect on the climate</a:t>
            </a:r>
            <a:endParaRPr lang="ko-KR" altLang="en-US" sz="2400" b="1" dirty="0">
              <a:solidFill>
                <a:schemeClr val="accent5">
                  <a:lumMod val="75000"/>
                </a:schemeClr>
              </a:solidFill>
            </a:endParaRPr>
          </a:p>
        </p:txBody>
      </p:sp>
    </p:spTree>
    <p:extLst>
      <p:ext uri="{BB962C8B-B14F-4D97-AF65-F5344CB8AC3E}">
        <p14:creationId xmlns:p14="http://schemas.microsoft.com/office/powerpoint/2010/main" val="114804309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CF_Cloud_Feedback.jpg"/>
          <p:cNvPicPr>
            <a:picLocks noChangeAspect="1"/>
          </p:cNvPicPr>
          <p:nvPr/>
        </p:nvPicPr>
        <p:blipFill>
          <a:blip r:embed="rId3"/>
          <a:stretch>
            <a:fillRect/>
          </a:stretch>
        </p:blipFill>
        <p:spPr>
          <a:xfrm>
            <a:off x="250001" y="1071546"/>
            <a:ext cx="8643998" cy="4842478"/>
          </a:xfrm>
          <a:prstGeom prst="rect">
            <a:avLst/>
          </a:prstGeom>
        </p:spPr>
      </p:pic>
      <p:sp>
        <p:nvSpPr>
          <p:cNvPr id="4" name="TextBox 3"/>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5" name="그룹 4"/>
          <p:cNvGrpSpPr/>
          <p:nvPr/>
        </p:nvGrpSpPr>
        <p:grpSpPr>
          <a:xfrm>
            <a:off x="0" y="152634"/>
            <a:ext cx="2772000" cy="684078"/>
            <a:chOff x="0" y="152634"/>
            <a:chExt cx="2339752" cy="684078"/>
          </a:xfrm>
        </p:grpSpPr>
        <p:sp>
          <p:nvSpPr>
            <p:cNvPr id="6" name="직사각형 5"/>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7" name="TextBox 6"/>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grpSp>
        <p:nvGrpSpPr>
          <p:cNvPr id="10" name="그룹 9"/>
          <p:cNvGrpSpPr/>
          <p:nvPr/>
        </p:nvGrpSpPr>
        <p:grpSpPr>
          <a:xfrm>
            <a:off x="5286380" y="2071678"/>
            <a:ext cx="3571900" cy="3357586"/>
            <a:chOff x="5286380" y="2071678"/>
            <a:chExt cx="3571900" cy="3357586"/>
          </a:xfrm>
        </p:grpSpPr>
        <p:sp>
          <p:nvSpPr>
            <p:cNvPr id="8" name="액자 7"/>
            <p:cNvSpPr/>
            <p:nvPr/>
          </p:nvSpPr>
          <p:spPr>
            <a:xfrm>
              <a:off x="5929322" y="3214686"/>
              <a:ext cx="2643206" cy="2214578"/>
            </a:xfrm>
            <a:prstGeom prst="frame">
              <a:avLst>
                <a:gd name="adj1" fmla="val 4669"/>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TextBox 8"/>
            <p:cNvSpPr txBox="1"/>
            <p:nvPr/>
          </p:nvSpPr>
          <p:spPr>
            <a:xfrm>
              <a:off x="5286380" y="2071678"/>
              <a:ext cx="3571900" cy="923330"/>
            </a:xfrm>
            <a:prstGeom prst="rect">
              <a:avLst/>
            </a:prstGeom>
            <a:solidFill>
              <a:schemeClr val="bg1"/>
            </a:solidFill>
            <a:ln>
              <a:solidFill>
                <a:srgbClr val="1B1760"/>
              </a:solidFill>
            </a:ln>
          </p:spPr>
          <p:txBody>
            <a:bodyPr wrap="square" rtlCol="0">
              <a:spAutoFit/>
            </a:bodyPr>
            <a:lstStyle/>
            <a:p>
              <a:r>
                <a:rPr lang="en-US" altLang="ko-KR" dirty="0" smtClean="0"/>
                <a:t>Reflect lots of incoming sunlight  </a:t>
              </a:r>
            </a:p>
            <a:p>
              <a:r>
                <a:rPr lang="en-US" altLang="ko-KR" dirty="0" smtClean="0"/>
                <a:t>→  strong shading &amp;     </a:t>
              </a:r>
            </a:p>
            <a:p>
              <a:r>
                <a:rPr lang="en-US" altLang="ko-KR" dirty="0" smtClean="0"/>
                <a:t>     overall </a:t>
              </a:r>
              <a:r>
                <a:rPr lang="en-US" altLang="ko-KR" b="1" dirty="0" smtClean="0"/>
                <a:t>cooling effect</a:t>
              </a:r>
              <a:endParaRPr lang="ko-KR" altLang="en-US" b="1" dirty="0"/>
            </a:p>
          </p:txBody>
        </p:sp>
      </p:grpSp>
      <p:grpSp>
        <p:nvGrpSpPr>
          <p:cNvPr id="11" name="그룹 10"/>
          <p:cNvGrpSpPr/>
          <p:nvPr/>
        </p:nvGrpSpPr>
        <p:grpSpPr>
          <a:xfrm>
            <a:off x="3000364" y="1568223"/>
            <a:ext cx="3786214" cy="3861041"/>
            <a:chOff x="5500694" y="1639661"/>
            <a:chExt cx="3786214" cy="3861041"/>
          </a:xfrm>
        </p:grpSpPr>
        <p:sp>
          <p:nvSpPr>
            <p:cNvPr id="12" name="액자 11"/>
            <p:cNvSpPr/>
            <p:nvPr/>
          </p:nvSpPr>
          <p:spPr>
            <a:xfrm>
              <a:off x="5929322" y="2500306"/>
              <a:ext cx="2643206" cy="3000396"/>
            </a:xfrm>
            <a:prstGeom prst="frame">
              <a:avLst>
                <a:gd name="adj1" fmla="val 4669"/>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TextBox 12"/>
            <p:cNvSpPr txBox="1"/>
            <p:nvPr/>
          </p:nvSpPr>
          <p:spPr>
            <a:xfrm>
              <a:off x="5500694" y="1639661"/>
              <a:ext cx="3786214" cy="646331"/>
            </a:xfrm>
            <a:prstGeom prst="rect">
              <a:avLst/>
            </a:prstGeom>
            <a:solidFill>
              <a:schemeClr val="bg1"/>
            </a:solidFill>
            <a:ln>
              <a:solidFill>
                <a:srgbClr val="1B1760"/>
              </a:solidFill>
            </a:ln>
          </p:spPr>
          <p:txBody>
            <a:bodyPr wrap="square" rtlCol="0">
              <a:spAutoFit/>
            </a:bodyPr>
            <a:lstStyle/>
            <a:p>
              <a:r>
                <a:rPr lang="en-US" altLang="ko-KR" dirty="0" smtClean="0"/>
                <a:t>Reflect as much energy as absorb</a:t>
              </a:r>
            </a:p>
            <a:p>
              <a:r>
                <a:rPr lang="en-US" altLang="ko-KR" dirty="0" smtClean="0"/>
                <a:t>→ </a:t>
              </a:r>
              <a:r>
                <a:rPr lang="en-US" altLang="ko-KR" b="1" dirty="0" smtClean="0"/>
                <a:t>net neutral effect </a:t>
              </a:r>
              <a:endParaRPr lang="ko-KR" altLang="en-US" b="1" dirty="0"/>
            </a:p>
          </p:txBody>
        </p:sp>
      </p:grpSp>
      <p:grpSp>
        <p:nvGrpSpPr>
          <p:cNvPr id="14" name="그룹 13"/>
          <p:cNvGrpSpPr/>
          <p:nvPr/>
        </p:nvGrpSpPr>
        <p:grpSpPr>
          <a:xfrm>
            <a:off x="1142976" y="1357298"/>
            <a:ext cx="7643866" cy="4059589"/>
            <a:chOff x="6286512" y="1441113"/>
            <a:chExt cx="7643866" cy="4059589"/>
          </a:xfrm>
        </p:grpSpPr>
        <p:sp>
          <p:nvSpPr>
            <p:cNvPr id="15" name="액자 14"/>
            <p:cNvSpPr/>
            <p:nvPr/>
          </p:nvSpPr>
          <p:spPr>
            <a:xfrm>
              <a:off x="6286512" y="1441113"/>
              <a:ext cx="2643206" cy="4059589"/>
            </a:xfrm>
            <a:prstGeom prst="frame">
              <a:avLst>
                <a:gd name="adj1" fmla="val 4669"/>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TextBox 15"/>
            <p:cNvSpPr txBox="1"/>
            <p:nvPr/>
          </p:nvSpPr>
          <p:spPr>
            <a:xfrm>
              <a:off x="9072594" y="1580600"/>
              <a:ext cx="4857784" cy="1200329"/>
            </a:xfrm>
            <a:prstGeom prst="rect">
              <a:avLst/>
            </a:prstGeom>
            <a:solidFill>
              <a:schemeClr val="bg1"/>
            </a:solidFill>
            <a:ln>
              <a:solidFill>
                <a:srgbClr val="1B1760"/>
              </a:solidFill>
            </a:ln>
          </p:spPr>
          <p:txBody>
            <a:bodyPr wrap="square" rtlCol="0">
              <a:spAutoFit/>
            </a:bodyPr>
            <a:lstStyle/>
            <a:p>
              <a:r>
                <a:rPr lang="en-US" altLang="ko-KR" dirty="0" smtClean="0"/>
                <a:t>Reflect none of the incoming radiation </a:t>
              </a:r>
            </a:p>
            <a:p>
              <a:r>
                <a:rPr lang="en-US" altLang="ko-KR" dirty="0" smtClean="0"/>
                <a:t>&amp; absorb some of outgoing long wave    </a:t>
              </a:r>
            </a:p>
            <a:p>
              <a:r>
                <a:rPr lang="en-US" altLang="ko-KR" dirty="0" smtClean="0"/>
                <a:t>    radiation</a:t>
              </a:r>
            </a:p>
            <a:p>
              <a:r>
                <a:rPr lang="en-US" altLang="ko-KR" dirty="0" smtClean="0"/>
                <a:t>→ </a:t>
              </a:r>
              <a:r>
                <a:rPr lang="en-US" altLang="ko-KR" b="1" dirty="0" smtClean="0"/>
                <a:t>warming effect</a:t>
              </a:r>
            </a:p>
          </p:txBody>
        </p:sp>
      </p:grpSp>
    </p:spTree>
    <p:extLst>
      <p:ext uri="{BB962C8B-B14F-4D97-AF65-F5344CB8AC3E}">
        <p14:creationId xmlns:p14="http://schemas.microsoft.com/office/powerpoint/2010/main" val="248808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CF_Cloud_Feedback.jpg"/>
          <p:cNvPicPr>
            <a:picLocks noChangeAspect="1"/>
          </p:cNvPicPr>
          <p:nvPr/>
        </p:nvPicPr>
        <p:blipFill>
          <a:blip r:embed="rId3"/>
          <a:stretch>
            <a:fillRect/>
          </a:stretch>
        </p:blipFill>
        <p:spPr>
          <a:xfrm>
            <a:off x="250001" y="1071546"/>
            <a:ext cx="8643998" cy="4842478"/>
          </a:xfrm>
          <a:prstGeom prst="rect">
            <a:avLst/>
          </a:prstGeom>
        </p:spPr>
      </p:pic>
      <p:sp>
        <p:nvSpPr>
          <p:cNvPr id="4" name="TextBox 3"/>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2" name="그룹 4"/>
          <p:cNvGrpSpPr/>
          <p:nvPr/>
        </p:nvGrpSpPr>
        <p:grpSpPr>
          <a:xfrm>
            <a:off x="0" y="152634"/>
            <a:ext cx="2772000" cy="684078"/>
            <a:chOff x="0" y="152634"/>
            <a:chExt cx="2339752" cy="684078"/>
          </a:xfrm>
        </p:grpSpPr>
        <p:sp>
          <p:nvSpPr>
            <p:cNvPr id="6" name="직사각형 5"/>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7" name="TextBox 6"/>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cxnSp>
        <p:nvCxnSpPr>
          <p:cNvPr id="17" name="직선 화살표 연결선 16"/>
          <p:cNvCxnSpPr/>
          <p:nvPr/>
        </p:nvCxnSpPr>
        <p:spPr>
          <a:xfrm rot="16200000" flipH="1">
            <a:off x="7083640" y="4917888"/>
            <a:ext cx="1121976" cy="1588"/>
          </a:xfrm>
          <a:prstGeom prst="straightConnector1">
            <a:avLst/>
          </a:prstGeom>
          <a:ln w="63500">
            <a:solidFill>
              <a:srgbClr val="FF0066"/>
            </a:solidFill>
            <a:headEnd type="arrow"/>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rot="16200000" flipH="1">
            <a:off x="4297558" y="4560698"/>
            <a:ext cx="1693480" cy="1588"/>
          </a:xfrm>
          <a:prstGeom prst="straightConnector1">
            <a:avLst/>
          </a:prstGeom>
          <a:ln w="63500">
            <a:solidFill>
              <a:srgbClr val="FF0066"/>
            </a:solidFill>
            <a:headEnd type="arrow"/>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rot="16200000" flipH="1">
            <a:off x="1618633" y="3882037"/>
            <a:ext cx="3050802" cy="1588"/>
          </a:xfrm>
          <a:prstGeom prst="straightConnector1">
            <a:avLst/>
          </a:prstGeom>
          <a:ln w="63500">
            <a:solidFill>
              <a:srgbClr val="FF0066"/>
            </a:solidFill>
            <a:headEnd type="arrow"/>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86182" y="1142984"/>
            <a:ext cx="492922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ko-KR" dirty="0" smtClean="0">
                <a:solidFill>
                  <a:schemeClr val="tx1"/>
                </a:solidFill>
              </a:rPr>
              <a:t>The </a:t>
            </a:r>
            <a:r>
              <a:rPr lang="en-US" altLang="ko-KR" b="1" dirty="0" smtClean="0">
                <a:solidFill>
                  <a:schemeClr val="tx1"/>
                </a:solidFill>
              </a:rPr>
              <a:t>temperature difference</a:t>
            </a:r>
            <a:r>
              <a:rPr lang="en-US" altLang="ko-KR" dirty="0" smtClean="0">
                <a:solidFill>
                  <a:schemeClr val="tx1"/>
                </a:solidFill>
              </a:rPr>
              <a:t> between the relatively warm surface below and cool cloud top above </a:t>
            </a:r>
            <a:r>
              <a:rPr lang="en-US" altLang="ko-KR" b="1" dirty="0" smtClean="0">
                <a:solidFill>
                  <a:srgbClr val="FF5050"/>
                </a:solidFill>
              </a:rPr>
              <a:t>determines the magnitude of the LW effect</a:t>
            </a:r>
            <a:endParaRPr lang="ko-KR" altLang="en-US" b="1" dirty="0">
              <a:solidFill>
                <a:srgbClr val="FF5050"/>
              </a:solidFill>
            </a:endParaRPr>
          </a:p>
        </p:txBody>
      </p:sp>
      <p:grpSp>
        <p:nvGrpSpPr>
          <p:cNvPr id="25" name="그룹 24"/>
          <p:cNvGrpSpPr/>
          <p:nvPr/>
        </p:nvGrpSpPr>
        <p:grpSpPr>
          <a:xfrm>
            <a:off x="3082919" y="2099588"/>
            <a:ext cx="5782517" cy="1428760"/>
            <a:chOff x="3082919" y="2099588"/>
            <a:chExt cx="5782517" cy="1428760"/>
          </a:xfrm>
        </p:grpSpPr>
        <p:sp>
          <p:nvSpPr>
            <p:cNvPr id="23" name="줄무늬가 있는 오른쪽 화살표 22"/>
            <p:cNvSpPr/>
            <p:nvPr/>
          </p:nvSpPr>
          <p:spPr>
            <a:xfrm rot="11819489">
              <a:off x="3082919" y="2099588"/>
              <a:ext cx="5782517" cy="1428760"/>
            </a:xfrm>
            <a:prstGeom prst="stripedRightArrow">
              <a:avLst/>
            </a:prstGeom>
            <a:solidFill>
              <a:srgbClr val="FF505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p>
          </p:txBody>
        </p:sp>
        <p:sp>
          <p:nvSpPr>
            <p:cNvPr id="24" name="TextBox 23"/>
            <p:cNvSpPr txBox="1"/>
            <p:nvPr/>
          </p:nvSpPr>
          <p:spPr>
            <a:xfrm rot="1039512">
              <a:off x="3508560" y="2672885"/>
              <a:ext cx="5214942" cy="369332"/>
            </a:xfrm>
            <a:prstGeom prst="rect">
              <a:avLst/>
            </a:prstGeom>
            <a:noFill/>
          </p:spPr>
          <p:txBody>
            <a:bodyPr wrap="square" rtlCol="0">
              <a:spAutoFit/>
            </a:bodyPr>
            <a:lstStyle/>
            <a:p>
              <a:r>
                <a:rPr lang="en-US" altLang="ko-KR" b="1" dirty="0" smtClean="0">
                  <a:solidFill>
                    <a:schemeClr val="bg1"/>
                  </a:solidFill>
                </a:rPr>
                <a:t>Larger differences → greater warming effect</a:t>
              </a:r>
              <a:endParaRPr lang="ko-KR" altLang="en-US" b="1" dirty="0">
                <a:solidFill>
                  <a:schemeClr val="bg1"/>
                </a:solidFill>
              </a:endParaRPr>
            </a:p>
          </p:txBody>
        </p:sp>
      </p:grpSp>
      <p:sp>
        <p:nvSpPr>
          <p:cNvPr id="26" name="TextBox 25"/>
          <p:cNvSpPr txBox="1"/>
          <p:nvPr/>
        </p:nvSpPr>
        <p:spPr>
          <a:xfrm>
            <a:off x="7858148" y="4714884"/>
            <a:ext cx="8572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ko-KR" b="1" dirty="0" smtClean="0"/>
              <a:t>small</a:t>
            </a:r>
            <a:endParaRPr lang="ko-KR" altLang="en-US" b="1" dirty="0"/>
          </a:p>
        </p:txBody>
      </p:sp>
    </p:spTree>
    <p:extLst>
      <p:ext uri="{BB962C8B-B14F-4D97-AF65-F5344CB8AC3E}">
        <p14:creationId xmlns:p14="http://schemas.microsoft.com/office/powerpoint/2010/main" val="36121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outHorizontal)">
                                      <p:cBhvr>
                                        <p:cTn id="11" dur="500"/>
                                        <p:tgtEl>
                                          <p:spTgt spid="18"/>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out)">
                                      <p:cBhvr>
                                        <p:cTn id="35" dur="500"/>
                                        <p:tgtEl>
                                          <p:spTgt spid="1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6" name="그림 5" descr="sms.jpg"/>
          <p:cNvPicPr>
            <a:picLocks noChangeAspect="1"/>
          </p:cNvPicPr>
          <p:nvPr/>
        </p:nvPicPr>
        <p:blipFill>
          <a:blip r:embed="rId3" cstate="print"/>
          <a:stretch>
            <a:fillRect/>
          </a:stretch>
        </p:blipFill>
        <p:spPr>
          <a:xfrm>
            <a:off x="5429256" y="4143380"/>
            <a:ext cx="3429024"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14282" y="1000108"/>
            <a:ext cx="8215370" cy="461665"/>
          </a:xfrm>
          <a:prstGeom prst="rect">
            <a:avLst/>
          </a:prstGeom>
          <a:noFill/>
        </p:spPr>
        <p:txBody>
          <a:bodyPr wrap="square" rtlCol="0">
            <a:spAutoFit/>
          </a:bodyPr>
          <a:lstStyle/>
          <a:p>
            <a:r>
              <a:rPr lang="en-US" altLang="ko-KR" sz="2400" b="1" dirty="0" smtClean="0">
                <a:solidFill>
                  <a:srgbClr val="1B1760"/>
                </a:solidFill>
              </a:rPr>
              <a:t>SMS</a:t>
            </a:r>
            <a:r>
              <a:rPr lang="en-US" altLang="ko-KR" sz="2000" b="1" dirty="0" smtClean="0">
                <a:solidFill>
                  <a:srgbClr val="1B1760"/>
                </a:solidFill>
              </a:rPr>
              <a:t>(Subtropical marine stratocumulus)</a:t>
            </a:r>
            <a:r>
              <a:rPr lang="en-US" altLang="ko-KR" sz="2400" b="1" dirty="0" smtClean="0">
                <a:solidFill>
                  <a:srgbClr val="1B1760"/>
                </a:solidFill>
              </a:rPr>
              <a:t> clouds</a:t>
            </a:r>
            <a:endParaRPr lang="ko-KR" altLang="en-US" sz="2400" b="1" dirty="0">
              <a:solidFill>
                <a:srgbClr val="1B1760"/>
              </a:solidFill>
            </a:endParaRPr>
          </a:p>
        </p:txBody>
      </p:sp>
      <p:sp>
        <p:nvSpPr>
          <p:cNvPr id="8" name="TextBox 7"/>
          <p:cNvSpPr txBox="1"/>
          <p:nvPr/>
        </p:nvSpPr>
        <p:spPr>
          <a:xfrm>
            <a:off x="285720" y="1714488"/>
            <a:ext cx="8572560" cy="1477328"/>
          </a:xfrm>
          <a:prstGeom prst="rect">
            <a:avLst/>
          </a:prstGeom>
          <a:noFill/>
        </p:spPr>
        <p:txBody>
          <a:bodyPr wrap="square" rtlCol="0">
            <a:spAutoFit/>
          </a:bodyPr>
          <a:lstStyle/>
          <a:p>
            <a:r>
              <a:rPr lang="en-US" altLang="ko-KR" dirty="0" smtClean="0"/>
              <a:t>SMS clouds have a </a:t>
            </a:r>
            <a:r>
              <a:rPr lang="en-US" altLang="ko-KR" b="1" dirty="0" smtClean="0">
                <a:solidFill>
                  <a:srgbClr val="0070C0"/>
                </a:solidFill>
              </a:rPr>
              <a:t>strong cooling effect</a:t>
            </a:r>
            <a:r>
              <a:rPr lang="en-US" altLang="ko-KR" dirty="0" smtClean="0"/>
              <a:t>.</a:t>
            </a:r>
          </a:p>
          <a:p>
            <a:endParaRPr lang="en-US" altLang="ko-KR" dirty="0" smtClean="0"/>
          </a:p>
          <a:p>
            <a:r>
              <a:rPr lang="en-US" altLang="ko-KR" dirty="0" smtClean="0"/>
              <a:t>Form in subtropical regions →  </a:t>
            </a:r>
            <a:r>
              <a:rPr lang="en-US" altLang="ko-KR" u="sng" dirty="0" smtClean="0"/>
              <a:t>warm troposphere + cool ocean surface water</a:t>
            </a:r>
          </a:p>
          <a:p>
            <a:r>
              <a:rPr lang="en-US" altLang="ko-KR" dirty="0" smtClean="0"/>
              <a:t>&amp;  SMS clouds are made up of </a:t>
            </a:r>
            <a:r>
              <a:rPr lang="en-US" altLang="ko-KR" u="sng" dirty="0" smtClean="0"/>
              <a:t>very small water droplets</a:t>
            </a:r>
            <a:r>
              <a:rPr lang="en-US" altLang="ko-KR" dirty="0" smtClean="0"/>
              <a:t> and are </a:t>
            </a:r>
            <a:r>
              <a:rPr lang="en-US" altLang="ko-KR" u="sng" dirty="0" smtClean="0"/>
              <a:t>extremely      </a:t>
            </a:r>
          </a:p>
          <a:p>
            <a:r>
              <a:rPr lang="en-US" altLang="ko-KR" dirty="0" smtClean="0"/>
              <a:t>    </a:t>
            </a:r>
            <a:r>
              <a:rPr lang="en-US" altLang="ko-KR" u="sng" dirty="0" smtClean="0"/>
              <a:t>reflective</a:t>
            </a:r>
            <a:endParaRPr lang="ko-KR" altLang="en-US" u="sng" dirty="0"/>
          </a:p>
        </p:txBody>
      </p:sp>
      <p:sp>
        <p:nvSpPr>
          <p:cNvPr id="9" name="TextBox 8"/>
          <p:cNvSpPr txBox="1"/>
          <p:nvPr/>
        </p:nvSpPr>
        <p:spPr>
          <a:xfrm>
            <a:off x="500066" y="3214686"/>
            <a:ext cx="6286512" cy="646331"/>
          </a:xfrm>
          <a:prstGeom prst="rect">
            <a:avLst/>
          </a:prstGeom>
          <a:noFill/>
        </p:spPr>
        <p:txBody>
          <a:bodyPr wrap="square" rtlCol="0">
            <a:spAutoFit/>
          </a:bodyPr>
          <a:lstStyle/>
          <a:p>
            <a:pPr algn="ctr">
              <a:defRPr lang="ko-KR" altLang="en-US"/>
            </a:pPr>
            <a:r>
              <a:rPr lang="en-US" altLang="ko-KR" dirty="0" smtClean="0"/>
              <a:t>cloud tops of SMS clouds are normally only </a:t>
            </a:r>
          </a:p>
          <a:p>
            <a:pPr algn="ctr">
              <a:defRPr lang="ko-KR" altLang="en-US"/>
            </a:pPr>
            <a:r>
              <a:rPr lang="en-US" altLang="ko-KR" dirty="0" smtClean="0">
                <a:solidFill>
                  <a:srgbClr val="0070C0"/>
                </a:solidFill>
              </a:rPr>
              <a:t>slightly cooler than the surface waters below</a:t>
            </a:r>
            <a:endParaRPr lang="ko-KR" altLang="en-US" dirty="0">
              <a:solidFill>
                <a:srgbClr val="0070C0"/>
              </a:solidFill>
            </a:endParaRPr>
          </a:p>
        </p:txBody>
      </p:sp>
      <p:sp>
        <p:nvSpPr>
          <p:cNvPr id="10" name="위로 굽은 화살표 9"/>
          <p:cNvSpPr/>
          <p:nvPr/>
        </p:nvSpPr>
        <p:spPr>
          <a:xfrm rot="16200000" flipH="1">
            <a:off x="6643702" y="2643183"/>
            <a:ext cx="428628" cy="1143008"/>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1" name="TextBox 10"/>
          <p:cNvSpPr txBox="1"/>
          <p:nvPr/>
        </p:nvSpPr>
        <p:spPr>
          <a:xfrm>
            <a:off x="285720" y="3988362"/>
            <a:ext cx="6143668" cy="369332"/>
          </a:xfrm>
          <a:prstGeom prst="rect">
            <a:avLst/>
          </a:prstGeom>
          <a:noFill/>
        </p:spPr>
        <p:txBody>
          <a:bodyPr wrap="square" rtlCol="0">
            <a:spAutoFit/>
          </a:bodyPr>
          <a:lstStyle/>
          <a:p>
            <a:r>
              <a:rPr lang="ko-KR" altLang="en-US" b="1" dirty="0" smtClean="0"/>
              <a:t>∴  </a:t>
            </a:r>
            <a:r>
              <a:rPr lang="en-US" altLang="ko-KR" b="1" dirty="0" smtClean="0"/>
              <a:t>LW warming effect  &lt;&lt;  </a:t>
            </a:r>
            <a:r>
              <a:rPr lang="en-US" altLang="ko-KR" b="1" dirty="0" smtClean="0">
                <a:solidFill>
                  <a:srgbClr val="FF5050"/>
                </a:solidFill>
              </a:rPr>
              <a:t>SW cooling effect</a:t>
            </a:r>
            <a:endParaRPr lang="ko-KR" altLang="en-US" b="1" dirty="0">
              <a:solidFill>
                <a:srgbClr val="FF5050"/>
              </a:solidFill>
            </a:endParaRPr>
          </a:p>
        </p:txBody>
      </p:sp>
      <p:sp>
        <p:nvSpPr>
          <p:cNvPr id="12" name="TextBox 11"/>
          <p:cNvSpPr txBox="1"/>
          <p:nvPr/>
        </p:nvSpPr>
        <p:spPr>
          <a:xfrm>
            <a:off x="357158" y="1960426"/>
            <a:ext cx="8001056" cy="1200329"/>
          </a:xfrm>
          <a:prstGeom prst="rect">
            <a:avLst/>
          </a:prstGeom>
          <a:noFill/>
        </p:spPr>
        <p:txBody>
          <a:bodyPr wrap="square" rtlCol="0">
            <a:spAutoFit/>
          </a:bodyPr>
          <a:lstStyle/>
          <a:p>
            <a:r>
              <a:rPr lang="en-US" altLang="ko-KR" dirty="0" smtClean="0"/>
              <a:t>SMS clouds occur over </a:t>
            </a:r>
            <a:r>
              <a:rPr lang="en-US" altLang="ko-KR" u="sng" dirty="0" smtClean="0"/>
              <a:t>only 2 to 6 % </a:t>
            </a:r>
            <a:r>
              <a:rPr lang="en-US" altLang="ko-KR" dirty="0" smtClean="0"/>
              <a:t>of the planet’s surface area</a:t>
            </a:r>
          </a:p>
          <a:p>
            <a:endParaRPr lang="en-US" altLang="ko-KR" dirty="0" smtClean="0"/>
          </a:p>
          <a:p>
            <a:pPr>
              <a:defRPr lang="ko-KR" altLang="en-US"/>
            </a:pPr>
            <a:r>
              <a:rPr lang="en-US" altLang="ko-KR" dirty="0" smtClean="0"/>
              <a:t>But,</a:t>
            </a:r>
          </a:p>
          <a:p>
            <a:pPr>
              <a:defRPr lang="ko-KR" altLang="en-US"/>
            </a:pPr>
            <a:r>
              <a:rPr lang="en-US" altLang="ko-KR" dirty="0" smtClean="0"/>
              <a:t>they </a:t>
            </a:r>
            <a:r>
              <a:rPr lang="en-US" altLang="ko-KR" b="1" dirty="0" smtClean="0"/>
              <a:t>are important for maintaining Earth’s ocean circulation patterns</a:t>
            </a:r>
            <a:endParaRPr lang="ko-KR" altLang="en-US" b="1" dirty="0"/>
          </a:p>
        </p:txBody>
      </p:sp>
      <p:sp>
        <p:nvSpPr>
          <p:cNvPr id="13" name="TextBox 12"/>
          <p:cNvSpPr txBox="1"/>
          <p:nvPr/>
        </p:nvSpPr>
        <p:spPr>
          <a:xfrm>
            <a:off x="357158" y="3460624"/>
            <a:ext cx="4714908" cy="1754326"/>
          </a:xfrm>
          <a:prstGeom prst="rect">
            <a:avLst/>
          </a:prstGeom>
          <a:noFill/>
        </p:spPr>
        <p:txBody>
          <a:bodyPr wrap="square" rtlCol="0">
            <a:spAutoFit/>
          </a:bodyPr>
          <a:lstStyle/>
          <a:p>
            <a:pPr>
              <a:lnSpc>
                <a:spcPct val="120000"/>
              </a:lnSpc>
              <a:defRPr lang="ko-KR" altLang="en-US"/>
            </a:pPr>
            <a:r>
              <a:rPr lang="en-US" altLang="ko-KR" dirty="0" smtClean="0"/>
              <a:t>Because the SMS clouds help </a:t>
            </a:r>
            <a:r>
              <a:rPr lang="en-US" altLang="ko-KR" b="1" dirty="0" smtClean="0">
                <a:solidFill>
                  <a:schemeClr val="accent5">
                    <a:lumMod val="75000"/>
                  </a:schemeClr>
                </a:solidFill>
              </a:rPr>
              <a:t>to maintain cool conditions,</a:t>
            </a:r>
            <a:r>
              <a:rPr lang="en-US" altLang="ko-KR" dirty="0" smtClean="0"/>
              <a:t> they may influence global climate more than their absolute area of surface cover.</a:t>
            </a:r>
          </a:p>
          <a:p>
            <a:pPr>
              <a:lnSpc>
                <a:spcPct val="120000"/>
              </a:lnSpc>
            </a:pPr>
            <a:endParaRPr lang="ko-KR" altLang="en-US" dirty="0"/>
          </a:p>
        </p:txBody>
      </p:sp>
    </p:spTree>
    <p:extLst>
      <p:ext uri="{BB962C8B-B14F-4D97-AF65-F5344CB8AC3E}">
        <p14:creationId xmlns:p14="http://schemas.microsoft.com/office/powerpoint/2010/main" val="4112459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1026" name="Picture 2" descr="low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44" y="4156775"/>
            <a:ext cx="4429156" cy="26298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0034" y="1214422"/>
            <a:ext cx="8143932" cy="2616101"/>
          </a:xfrm>
          <a:prstGeom prst="rect">
            <a:avLst/>
          </a:prstGeom>
          <a:noFill/>
        </p:spPr>
        <p:txBody>
          <a:bodyPr wrap="square" rtlCol="0">
            <a:spAutoFit/>
          </a:bodyPr>
          <a:lstStyle/>
          <a:p>
            <a:r>
              <a:rPr lang="en-US" altLang="ko-KR" sz="2000" b="1" dirty="0" smtClean="0"/>
              <a:t>Low clouds </a:t>
            </a:r>
            <a:r>
              <a:rPr lang="en-US" altLang="ko-KR" dirty="0" smtClean="0"/>
              <a:t>reflect </a:t>
            </a:r>
            <a:r>
              <a:rPr lang="en-US" altLang="ko-KR" b="1" dirty="0" smtClean="0">
                <a:solidFill>
                  <a:schemeClr val="accent5">
                    <a:lumMod val="75000"/>
                  </a:schemeClr>
                </a:solidFill>
              </a:rPr>
              <a:t>30 to 90% of the incoming solar radiation</a:t>
            </a:r>
            <a:r>
              <a:rPr lang="en-US" altLang="ko-KR" dirty="0" smtClean="0"/>
              <a:t>. </a:t>
            </a:r>
          </a:p>
          <a:p>
            <a:endParaRPr lang="en-US" altLang="ko-KR" dirty="0" smtClean="0"/>
          </a:p>
          <a:p>
            <a:r>
              <a:rPr lang="en-US" altLang="ko-KR" dirty="0" smtClean="0"/>
              <a:t>cf. average </a:t>
            </a:r>
            <a:r>
              <a:rPr lang="en-US" altLang="ko-KR" dirty="0" err="1" smtClean="0"/>
              <a:t>albedo</a:t>
            </a:r>
            <a:r>
              <a:rPr lang="en-US" altLang="ko-KR" dirty="0" smtClean="0"/>
              <a:t> of the </a:t>
            </a:r>
            <a:r>
              <a:rPr lang="en-US" altLang="ko-KR" b="1" dirty="0" smtClean="0"/>
              <a:t>oceans (10%)</a:t>
            </a:r>
          </a:p>
          <a:p>
            <a:endParaRPr lang="en-US" altLang="ko-KR" dirty="0" smtClean="0"/>
          </a:p>
          <a:p>
            <a:r>
              <a:rPr lang="en-US" altLang="ko-KR" dirty="0" smtClean="0"/>
              <a:t>you can see that low clouds cause a dramatic reduction in the amount of energy reaching the Earth's surface.</a:t>
            </a:r>
          </a:p>
          <a:p>
            <a:endParaRPr lang="en-US" altLang="ko-KR" dirty="0" smtClean="0"/>
          </a:p>
          <a:p>
            <a:r>
              <a:rPr lang="en-US" altLang="ko-KR" b="1" dirty="0" smtClean="0"/>
              <a:t>∴</a:t>
            </a:r>
            <a:r>
              <a:rPr lang="en-US" altLang="ko-KR" dirty="0" smtClean="0"/>
              <a:t> low clouds have a </a:t>
            </a:r>
            <a:r>
              <a:rPr lang="en-US" altLang="ko-KR" b="1" dirty="0" smtClean="0">
                <a:solidFill>
                  <a:schemeClr val="accent5">
                    <a:lumMod val="75000"/>
                  </a:schemeClr>
                </a:solidFill>
              </a:rPr>
              <a:t>cooling effect </a:t>
            </a:r>
            <a:r>
              <a:rPr lang="en-US" altLang="ko-KR" dirty="0" smtClean="0"/>
              <a:t>on the Earth-Atmosphere system.</a:t>
            </a:r>
          </a:p>
          <a:p>
            <a:endParaRPr lang="ko-KR" altLang="en-US" dirty="0"/>
          </a:p>
        </p:txBody>
      </p:sp>
    </p:spTree>
    <p:extLst>
      <p:ext uri="{BB962C8B-B14F-4D97-AF65-F5344CB8AC3E}">
        <p14:creationId xmlns:p14="http://schemas.microsoft.com/office/powerpoint/2010/main" val="97195537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pic>
        <p:nvPicPr>
          <p:cNvPr id="1026" name="Picture 2" descr="low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44" y="4156775"/>
            <a:ext cx="4429156" cy="26298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0034" y="1460360"/>
            <a:ext cx="8001056" cy="1754326"/>
          </a:xfrm>
          <a:prstGeom prst="rect">
            <a:avLst/>
          </a:prstGeom>
          <a:noFill/>
        </p:spPr>
        <p:txBody>
          <a:bodyPr wrap="square" rtlCol="0">
            <a:spAutoFit/>
          </a:bodyPr>
          <a:lstStyle/>
          <a:p>
            <a:r>
              <a:rPr lang="en-US" altLang="ko-KR" dirty="0" smtClean="0"/>
              <a:t>Scientists want to know more about these clouds </a:t>
            </a:r>
          </a:p>
          <a:p>
            <a:r>
              <a:rPr lang="en-US" altLang="ko-KR" dirty="0" smtClean="0"/>
              <a:t>– why they form</a:t>
            </a:r>
          </a:p>
          <a:p>
            <a:r>
              <a:rPr lang="en-US" altLang="ko-KR" dirty="0" smtClean="0"/>
              <a:t>– how they might change under global warming. </a:t>
            </a:r>
          </a:p>
          <a:p>
            <a:endParaRPr lang="en-US" altLang="ko-KR" dirty="0" smtClean="0"/>
          </a:p>
          <a:p>
            <a:r>
              <a:rPr lang="en-US" altLang="ko-KR" dirty="0" smtClean="0"/>
              <a:t>It is </a:t>
            </a:r>
            <a:r>
              <a:rPr lang="en-US" altLang="ko-KR" b="1" dirty="0" smtClean="0"/>
              <a:t>unclear</a:t>
            </a:r>
            <a:r>
              <a:rPr lang="en-US" altLang="ko-KR" dirty="0" smtClean="0"/>
              <a:t> right now </a:t>
            </a:r>
            <a:r>
              <a:rPr lang="en-US" altLang="ko-KR" b="1" dirty="0" smtClean="0">
                <a:solidFill>
                  <a:srgbClr val="FF5050"/>
                </a:solidFill>
              </a:rPr>
              <a:t>if increased surface temperatures will result in more or less low clouds</a:t>
            </a:r>
            <a:endParaRPr lang="ko-KR" altLang="en-US" b="1" dirty="0">
              <a:solidFill>
                <a:srgbClr val="FF5050"/>
              </a:solidFill>
            </a:endParaRPr>
          </a:p>
        </p:txBody>
      </p:sp>
    </p:spTree>
    <p:extLst>
      <p:ext uri="{BB962C8B-B14F-4D97-AF65-F5344CB8AC3E}">
        <p14:creationId xmlns:p14="http://schemas.microsoft.com/office/powerpoint/2010/main" val="399734440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graphicFrame>
        <p:nvGraphicFramePr>
          <p:cNvPr id="10" name="다이어그램 9"/>
          <p:cNvGraphicFramePr/>
          <p:nvPr>
            <p:extLst>
              <p:ext uri="{D42A27DB-BD31-4B8C-83A1-F6EECF244321}">
                <p14:modId xmlns:p14="http://schemas.microsoft.com/office/powerpoint/2010/main" val="3022498756"/>
              </p:ext>
            </p:extLst>
          </p:nvPr>
        </p:nvGraphicFramePr>
        <p:xfrm>
          <a:off x="3714744" y="1865330"/>
          <a:ext cx="6357982" cy="2992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위쪽 화살표 10"/>
          <p:cNvSpPr/>
          <p:nvPr/>
        </p:nvSpPr>
        <p:spPr>
          <a:xfrm>
            <a:off x="6643702" y="1486213"/>
            <a:ext cx="431357" cy="37115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2" name="TextBox 11"/>
          <p:cNvSpPr txBox="1"/>
          <p:nvPr/>
        </p:nvSpPr>
        <p:spPr>
          <a:xfrm>
            <a:off x="6572264" y="3000369"/>
            <a:ext cx="571504" cy="923330"/>
          </a:xfrm>
          <a:prstGeom prst="rect">
            <a:avLst/>
          </a:prstGeom>
          <a:noFill/>
        </p:spPr>
        <p:txBody>
          <a:bodyPr wrap="square" rtlCol="0">
            <a:spAutoFit/>
          </a:bodyPr>
          <a:lstStyle/>
          <a:p>
            <a:r>
              <a:rPr lang="en-US" altLang="ko-KR" sz="5400" b="1" dirty="0" smtClean="0">
                <a:ln w="76200">
                  <a:solidFill>
                    <a:srgbClr val="C00000"/>
                  </a:solidFill>
                  <a:prstDash val="solid"/>
                </a:ln>
                <a:solidFill>
                  <a:srgbClr val="C00000"/>
                </a:solidFill>
                <a:effectLst>
                  <a:outerShdw blurRad="41275" dist="20320" dir="1800000" algn="tl" rotWithShape="0">
                    <a:srgbClr val="000000">
                      <a:alpha val="40000"/>
                    </a:srgbClr>
                  </a:outerShdw>
                </a:effectLst>
              </a:rPr>
              <a:t>+</a:t>
            </a:r>
            <a:endParaRPr lang="ko-KR" altLang="en-US" sz="5400" b="1" dirty="0">
              <a:ln w="76200">
                <a:solidFill>
                  <a:srgbClr val="C00000"/>
                </a:solidFill>
                <a:prstDash val="solid"/>
              </a:ln>
              <a:solidFill>
                <a:srgbClr val="C00000"/>
              </a:solidFill>
              <a:effectLst>
                <a:outerShdw blurRad="41275" dist="20320" dir="1800000" algn="tl" rotWithShape="0">
                  <a:srgbClr val="000000">
                    <a:alpha val="40000"/>
                  </a:srgbClr>
                </a:outerShdw>
              </a:effectLst>
            </a:endParaRPr>
          </a:p>
        </p:txBody>
      </p:sp>
      <p:graphicFrame>
        <p:nvGraphicFramePr>
          <p:cNvPr id="13" name="다이어그램 12"/>
          <p:cNvGraphicFramePr/>
          <p:nvPr>
            <p:extLst>
              <p:ext uri="{D42A27DB-BD31-4B8C-83A1-F6EECF244321}">
                <p14:modId xmlns:p14="http://schemas.microsoft.com/office/powerpoint/2010/main" val="671949633"/>
              </p:ext>
            </p:extLst>
          </p:nvPr>
        </p:nvGraphicFramePr>
        <p:xfrm>
          <a:off x="-857288" y="1833798"/>
          <a:ext cx="6357982" cy="29924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위쪽 화살표 13"/>
          <p:cNvSpPr/>
          <p:nvPr/>
        </p:nvSpPr>
        <p:spPr>
          <a:xfrm rot="10800000">
            <a:off x="2077794" y="1514135"/>
            <a:ext cx="422504" cy="38998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5" name="TextBox 14"/>
          <p:cNvSpPr txBox="1"/>
          <p:nvPr/>
        </p:nvSpPr>
        <p:spPr>
          <a:xfrm>
            <a:off x="2071670" y="1945179"/>
            <a:ext cx="479040" cy="769441"/>
          </a:xfrm>
          <a:prstGeom prst="rect">
            <a:avLst/>
          </a:prstGeom>
          <a:noFill/>
        </p:spPr>
        <p:txBody>
          <a:bodyPr wrap="square" rtlCol="0">
            <a:spAutoFit/>
          </a:bodyPr>
          <a:lstStyle/>
          <a:p>
            <a:r>
              <a:rPr lang="en-US" altLang="ko-KR" sz="4400" dirty="0" smtClean="0">
                <a:solidFill>
                  <a:srgbClr val="FF0000"/>
                </a:solidFill>
              </a:rPr>
              <a:t>X</a:t>
            </a:r>
            <a:endParaRPr lang="ko-KR" altLang="en-US" sz="4400" dirty="0">
              <a:solidFill>
                <a:srgbClr val="FF0000"/>
              </a:solidFill>
            </a:endParaRPr>
          </a:p>
        </p:txBody>
      </p:sp>
      <p:sp>
        <p:nvSpPr>
          <p:cNvPr id="16" name="TextBox 15"/>
          <p:cNvSpPr txBox="1"/>
          <p:nvPr/>
        </p:nvSpPr>
        <p:spPr>
          <a:xfrm>
            <a:off x="1887850" y="2934298"/>
            <a:ext cx="898200" cy="923330"/>
          </a:xfrm>
          <a:prstGeom prst="rect">
            <a:avLst/>
          </a:prstGeom>
          <a:noFill/>
        </p:spPr>
        <p:txBody>
          <a:bodyPr wrap="square" rtlCol="0">
            <a:spAutoFit/>
          </a:bodyPr>
          <a:lstStyle/>
          <a:p>
            <a:pPr algn="ctr"/>
            <a:r>
              <a:rPr lang="en-US" altLang="ko-KR" sz="5400" b="1" dirty="0" smtClean="0">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rPr>
              <a:t>-</a:t>
            </a:r>
            <a:endParaRPr lang="ko-KR" altLang="en-US" sz="5400" b="1" dirty="0">
              <a:ln w="76200">
                <a:solidFill>
                  <a:schemeClr val="tx2">
                    <a:lumMod val="7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19" name="직사각형 18"/>
          <p:cNvSpPr/>
          <p:nvPr/>
        </p:nvSpPr>
        <p:spPr>
          <a:xfrm>
            <a:off x="0" y="1285860"/>
            <a:ext cx="9144000" cy="4429156"/>
          </a:xfrm>
          <a:prstGeom prst="rect">
            <a:avLst/>
          </a:prstGeom>
          <a:solidFill>
            <a:schemeClr val="bg1">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1B1760"/>
                </a:solidFill>
                <a:effectLst>
                  <a:reflection blurRad="6350" stA="50000" endA="300" endPos="50000" dist="60007" dir="5400000" sy="-100000" algn="bl" rotWithShape="0"/>
                </a:effectLst>
              </a:rPr>
              <a:t>uncertainty</a:t>
            </a:r>
            <a:endParaRPr lang="ko-KR" altLang="en-US" sz="4400" b="1" dirty="0">
              <a:solidFill>
                <a:srgbClr val="1B1760"/>
              </a:solidFill>
              <a:effectLst>
                <a:reflection blurRad="6350" stA="50000" endA="300" endPos="50000" dist="60007" dir="5400000" sy="-100000" algn="bl" rotWithShape="0"/>
              </a:effectLst>
            </a:endParaRPr>
          </a:p>
        </p:txBody>
      </p:sp>
      <p:sp>
        <p:nvSpPr>
          <p:cNvPr id="20" name="TextBox 19"/>
          <p:cNvSpPr txBox="1"/>
          <p:nvPr/>
        </p:nvSpPr>
        <p:spPr>
          <a:xfrm>
            <a:off x="285720" y="5291752"/>
            <a:ext cx="8572560" cy="923330"/>
          </a:xfrm>
          <a:prstGeom prst="rect">
            <a:avLst/>
          </a:prstGeom>
          <a:noFill/>
        </p:spPr>
        <p:txBody>
          <a:bodyPr wrap="square" rtlCol="0">
            <a:spAutoFit/>
          </a:bodyPr>
          <a:lstStyle/>
          <a:p>
            <a:pPr algn="ctr"/>
            <a:r>
              <a:rPr lang="en-US" altLang="ko-KR" dirty="0" smtClean="0"/>
              <a:t>In order to find out the future effects of low clouds on our climate, </a:t>
            </a:r>
          </a:p>
          <a:p>
            <a:pPr algn="ctr"/>
            <a:r>
              <a:rPr lang="en-US" altLang="ko-KR" dirty="0" smtClean="0"/>
              <a:t>we need to know more about </a:t>
            </a:r>
            <a:r>
              <a:rPr lang="en-US" altLang="ko-KR" b="1" dirty="0" smtClean="0"/>
              <a:t>how these clouds respond to changes in temperature, humidity, and aerosol types and sizes</a:t>
            </a:r>
            <a:r>
              <a:rPr lang="en-US" altLang="ko-KR" dirty="0" smtClean="0"/>
              <a:t>. </a:t>
            </a:r>
            <a:endParaRPr lang="ko-KR" altLang="en-US" dirty="0"/>
          </a:p>
        </p:txBody>
      </p:sp>
    </p:spTree>
    <p:extLst>
      <p:ext uri="{BB962C8B-B14F-4D97-AF65-F5344CB8AC3E}">
        <p14:creationId xmlns:p14="http://schemas.microsoft.com/office/powerpoint/2010/main" val="2282469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descr="332826-climate-change.jpg"/>
          <p:cNvPicPr>
            <a:picLocks noChangeAspect="1"/>
          </p:cNvPicPr>
          <p:nvPr/>
        </p:nvPicPr>
        <p:blipFill rotWithShape="1">
          <a:blip r:embed="rId3"/>
          <a:stretch>
            <a:fillRect/>
          </a:stretch>
        </p:blipFill>
        <p:spPr>
          <a:xfrm>
            <a:off x="0" y="3853534"/>
            <a:ext cx="5112060" cy="3004466"/>
          </a:xfrm>
          <a:prstGeom prst="rect">
            <a:avLst/>
          </a:prstGeom>
          <a:noFill/>
          <a:ln>
            <a:noFill/>
          </a:ln>
        </p:spPr>
      </p:pic>
      <p:sp>
        <p:nvSpPr>
          <p:cNvPr id="5" name="직사각형 4"/>
          <p:cNvSpPr/>
          <p:nvPr/>
        </p:nvSpPr>
        <p:spPr>
          <a:xfrm>
            <a:off x="0" y="1916832"/>
            <a:ext cx="9144000" cy="2160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4" name="TextBox 3"/>
          <p:cNvSpPr txBox="1"/>
          <p:nvPr/>
        </p:nvSpPr>
        <p:spPr>
          <a:xfrm>
            <a:off x="2339751" y="2276872"/>
            <a:ext cx="6624736" cy="1426448"/>
          </a:xfrm>
          <a:prstGeom prst="rect">
            <a:avLst/>
          </a:prstGeom>
          <a:noFill/>
        </p:spPr>
        <p:txBody>
          <a:bodyPr wrap="square">
            <a:spAutoFit/>
          </a:bodyPr>
          <a:lstStyle/>
          <a:p>
            <a:pPr lvl="0">
              <a:defRPr lang="ko-KR" altLang="en-US"/>
            </a:pPr>
            <a:r>
              <a:rPr lang="en-US" altLang="ko-KR" sz="4400" b="1">
                <a:solidFill>
                  <a:schemeClr val="bg1"/>
                </a:solidFill>
              </a:rPr>
              <a:t>Climate Change</a:t>
            </a:r>
          </a:p>
          <a:p>
            <a:pPr lvl="0">
              <a:defRPr lang="ko-KR" altLang="en-US"/>
            </a:pPr>
            <a:r>
              <a:rPr lang="en-US" altLang="ko-KR" sz="4400" b="1">
                <a:solidFill>
                  <a:schemeClr val="bg1"/>
                </a:solidFill>
              </a:rPr>
              <a:t>                  Feedback</a:t>
            </a:r>
          </a:p>
        </p:txBody>
      </p:sp>
      <p:sp>
        <p:nvSpPr>
          <p:cNvPr id="6" name="직사각형 5"/>
          <p:cNvSpPr txBox="1"/>
          <p:nvPr/>
        </p:nvSpPr>
        <p:spPr>
          <a:xfrm>
            <a:off x="5256076" y="4581128"/>
            <a:ext cx="4104456" cy="1760617"/>
          </a:xfrm>
          <a:prstGeom prst="rect">
            <a:avLst/>
          </a:prstGeom>
        </p:spPr>
        <p:txBody>
          <a:bodyPr wrap="square">
            <a:spAutoFit/>
          </a:bodyPr>
          <a:lstStyle/>
          <a:p>
            <a:pPr>
              <a:buFont typeface="Wingdings"/>
              <a:buChar char="§"/>
              <a:defRPr lang="ko-KR" altLang="en-US"/>
            </a:pPr>
            <a:r>
              <a:rPr lang="en-US" altLang="ko-KR" sz="2200" b="1">
                <a:solidFill>
                  <a:schemeClr val="bg1">
                    <a:lumMod val="50000"/>
                  </a:schemeClr>
                </a:solidFill>
              </a:rPr>
              <a:t> Wate Vapor Feedback</a:t>
            </a:r>
          </a:p>
          <a:p>
            <a:pPr>
              <a:buFont typeface="Wingdings"/>
              <a:buChar char="§"/>
              <a:defRPr lang="ko-KR" altLang="en-US"/>
            </a:pPr>
            <a:endParaRPr lang="en-US" altLang="ko-KR" sz="2200" b="1">
              <a:solidFill>
                <a:schemeClr val="bg1">
                  <a:lumMod val="50000"/>
                </a:schemeClr>
              </a:solidFill>
            </a:endParaRPr>
          </a:p>
          <a:p>
            <a:pPr>
              <a:buFont typeface="Wingdings"/>
              <a:buChar char="§"/>
              <a:defRPr lang="ko-KR" altLang="en-US"/>
            </a:pPr>
            <a:r>
              <a:rPr lang="en-US" altLang="ko-KR" sz="2200" b="1">
                <a:solidFill>
                  <a:schemeClr val="bg1">
                    <a:lumMod val="50000"/>
                  </a:schemeClr>
                </a:solidFill>
              </a:rPr>
              <a:t> Lapse Rate Feedback</a:t>
            </a:r>
          </a:p>
          <a:p>
            <a:pPr>
              <a:buFont typeface="Wingdings"/>
              <a:buChar char="§"/>
              <a:defRPr lang="ko-KR" altLang="en-US"/>
            </a:pPr>
            <a:endParaRPr lang="en-US" altLang="ko-KR" sz="2200" b="1">
              <a:solidFill>
                <a:schemeClr val="bg1">
                  <a:lumMod val="50000"/>
                </a:schemeClr>
              </a:solidFill>
            </a:endParaRPr>
          </a:p>
          <a:p>
            <a:pPr>
              <a:buFont typeface="Wingdings"/>
              <a:buChar char="§"/>
              <a:defRPr lang="ko-KR" altLang="en-US"/>
            </a:pPr>
            <a:r>
              <a:rPr lang="en-US" altLang="ko-KR" sz="2200" b="1">
                <a:solidFill>
                  <a:schemeClr val="bg1">
                    <a:lumMod val="50000"/>
                  </a:schemeClr>
                </a:solidFill>
              </a:rPr>
              <a:t> Cloud Feedback</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Cloud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직사각형 5"/>
          <p:cNvSpPr/>
          <p:nvPr/>
        </p:nvSpPr>
        <p:spPr>
          <a:xfrm>
            <a:off x="500034" y="1857364"/>
            <a:ext cx="8501122" cy="3508653"/>
          </a:xfrm>
          <a:prstGeom prst="rect">
            <a:avLst/>
          </a:prstGeom>
        </p:spPr>
        <p:txBody>
          <a:bodyPr wrap="square">
            <a:spAutoFit/>
          </a:bodyPr>
          <a:lstStyle/>
          <a:p>
            <a:pPr>
              <a:lnSpc>
                <a:spcPct val="150000"/>
              </a:lnSpc>
            </a:pPr>
            <a:r>
              <a:rPr lang="en-US" sz="2400" dirty="0" smtClean="0"/>
              <a:t>While </a:t>
            </a:r>
            <a:r>
              <a:rPr lang="en-US" sz="2800" b="1" dirty="0" smtClean="0"/>
              <a:t>clouds</a:t>
            </a:r>
            <a:r>
              <a:rPr lang="en-US" sz="2400" dirty="0" smtClean="0"/>
              <a:t> remain a significant </a:t>
            </a:r>
            <a:r>
              <a:rPr lang="en-US" sz="2400" b="1" dirty="0" smtClean="0">
                <a:solidFill>
                  <a:srgbClr val="1B1760"/>
                </a:solidFill>
              </a:rPr>
              <a:t>uncertainty,</a:t>
            </a:r>
            <a:r>
              <a:rPr lang="en-US" sz="2400" dirty="0" smtClean="0"/>
              <a:t> </a:t>
            </a:r>
          </a:p>
          <a:p>
            <a:pPr>
              <a:lnSpc>
                <a:spcPct val="150000"/>
              </a:lnSpc>
            </a:pPr>
            <a:endParaRPr lang="en-US" sz="2400" dirty="0" smtClean="0"/>
          </a:p>
          <a:p>
            <a:pPr>
              <a:lnSpc>
                <a:spcPct val="150000"/>
              </a:lnSpc>
            </a:pPr>
            <a:r>
              <a:rPr lang="en-US" sz="2400" dirty="0" smtClean="0"/>
              <a:t>the evidence  </a:t>
            </a:r>
            <a:r>
              <a:rPr lang="en-US" sz="2400" dirty="0" smtClean="0">
                <a:latin typeface="맑은 고딕"/>
                <a:ea typeface="맑은 고딕"/>
              </a:rPr>
              <a:t>→ </a:t>
            </a:r>
            <a:r>
              <a:rPr lang="en-US" sz="2400" dirty="0" smtClean="0"/>
              <a:t>clouds will probably cause the planet  </a:t>
            </a:r>
          </a:p>
          <a:p>
            <a:pPr>
              <a:lnSpc>
                <a:spcPct val="150000"/>
              </a:lnSpc>
            </a:pPr>
            <a:r>
              <a:rPr lang="en-US" sz="2400" dirty="0" smtClean="0"/>
              <a:t>to </a:t>
            </a:r>
            <a:r>
              <a:rPr lang="en-US" sz="2400" b="1" dirty="0" smtClean="0">
                <a:solidFill>
                  <a:srgbClr val="FF5050"/>
                </a:solidFill>
              </a:rPr>
              <a:t>warm</a:t>
            </a:r>
            <a:r>
              <a:rPr lang="en-US" sz="2400" dirty="0" smtClean="0"/>
              <a:t> even further and are very unlikely to cancel out </a:t>
            </a:r>
          </a:p>
          <a:p>
            <a:pPr>
              <a:lnSpc>
                <a:spcPct val="150000"/>
              </a:lnSpc>
            </a:pPr>
            <a:r>
              <a:rPr lang="en-US" sz="2400" dirty="0" smtClean="0"/>
              <a:t>much of human-caused global warming.  </a:t>
            </a:r>
          </a:p>
          <a:p>
            <a:pPr>
              <a:lnSpc>
                <a:spcPct val="150000"/>
              </a:lnSpc>
            </a:pPr>
            <a:endParaRPr lang="en-US" sz="2400" dirty="0" smtClean="0"/>
          </a:p>
        </p:txBody>
      </p:sp>
    </p:spTree>
    <p:extLst>
      <p:ext uri="{BB962C8B-B14F-4D97-AF65-F5344CB8AC3E}">
        <p14:creationId xmlns:p14="http://schemas.microsoft.com/office/powerpoint/2010/main" val="111413328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0" y="188637"/>
            <a:ext cx="9144000" cy="648075"/>
            <a:chOff x="0" y="188637"/>
            <a:chExt cx="2339752" cy="648075"/>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504" y="188635"/>
              <a:ext cx="2160240" cy="571459"/>
            </a:xfrm>
            <a:prstGeom prst="rect">
              <a:avLst/>
            </a:prstGeom>
            <a:noFill/>
          </p:spPr>
          <p:txBody>
            <a:bodyPr wrap="square">
              <a:spAutoFit/>
            </a:bodyPr>
            <a:lstStyle/>
            <a:p>
              <a:pPr algn="ctr">
                <a:defRPr lang="ko-KR" altLang="en-US"/>
              </a:pPr>
              <a:r>
                <a:rPr lang="en-US" altLang="ko-KR" sz="3200" b="1">
                  <a:solidFill>
                    <a:schemeClr val="bg1"/>
                  </a:solidFill>
                </a:rPr>
                <a:t>CONCLUSION</a:t>
              </a:r>
            </a:p>
          </p:txBody>
        </p:sp>
      </p:grpSp>
      <p:pic>
        <p:nvPicPr>
          <p:cNvPr id="6" name="그림 5" descr="fig-9.44-ipcc-ar5.feedbacks-450.gif"/>
          <p:cNvPicPr>
            <a:picLocks noChangeAspect="1"/>
          </p:cNvPicPr>
          <p:nvPr/>
        </p:nvPicPr>
        <p:blipFill>
          <a:blip r:embed="rId3"/>
          <a:stretch>
            <a:fillRect/>
          </a:stretch>
        </p:blipFill>
        <p:spPr>
          <a:xfrm>
            <a:off x="285720" y="1500174"/>
            <a:ext cx="4286250" cy="4733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직사각형 6"/>
          <p:cNvSpPr/>
          <p:nvPr/>
        </p:nvSpPr>
        <p:spPr>
          <a:xfrm>
            <a:off x="4500562" y="2558189"/>
            <a:ext cx="4572000" cy="3000821"/>
          </a:xfrm>
          <a:prstGeom prst="rect">
            <a:avLst/>
          </a:prstGeom>
        </p:spPr>
        <p:txBody>
          <a:bodyPr>
            <a:spAutoFit/>
          </a:bodyPr>
          <a:lstStyle/>
          <a:p>
            <a:pPr>
              <a:lnSpc>
                <a:spcPct val="150000"/>
              </a:lnSpc>
            </a:pPr>
            <a:r>
              <a:rPr lang="en-US" dirty="0" smtClean="0"/>
              <a:t>It's also important to remember that there many </a:t>
            </a:r>
            <a:r>
              <a:rPr lang="en-US" b="1" dirty="0" smtClean="0">
                <a:solidFill>
                  <a:srgbClr val="00B050"/>
                </a:solidFill>
              </a:rPr>
              <a:t>other feedbacks</a:t>
            </a:r>
            <a:r>
              <a:rPr lang="en-US" dirty="0" smtClean="0"/>
              <a:t> besides clouds. </a:t>
            </a:r>
          </a:p>
          <a:p>
            <a:pPr>
              <a:lnSpc>
                <a:spcPct val="150000"/>
              </a:lnSpc>
            </a:pPr>
            <a:endParaRPr lang="en-US" dirty="0" smtClean="0"/>
          </a:p>
          <a:p>
            <a:pPr>
              <a:lnSpc>
                <a:spcPct val="150000"/>
              </a:lnSpc>
            </a:pPr>
            <a:endParaRPr lang="en-US" dirty="0" smtClean="0"/>
          </a:p>
          <a:p>
            <a:pPr>
              <a:lnSpc>
                <a:spcPct val="150000"/>
              </a:lnSpc>
            </a:pPr>
            <a:r>
              <a:rPr lang="en-US" dirty="0" smtClean="0"/>
              <a:t>There is a large amount of evidence that the net feedback is</a:t>
            </a:r>
            <a:r>
              <a:rPr lang="en-US" b="1" dirty="0" smtClean="0"/>
              <a:t> </a:t>
            </a:r>
            <a:r>
              <a:rPr lang="en-US" b="1" dirty="0" smtClean="0">
                <a:solidFill>
                  <a:srgbClr val="FF5050"/>
                </a:solidFill>
              </a:rPr>
              <a:t>positive</a:t>
            </a:r>
            <a:r>
              <a:rPr lang="en-US" dirty="0" smtClean="0"/>
              <a:t> </a:t>
            </a:r>
          </a:p>
          <a:p>
            <a:pPr>
              <a:lnSpc>
                <a:spcPct val="150000"/>
              </a:lnSpc>
            </a:pPr>
            <a:r>
              <a:rPr lang="en-US" dirty="0" smtClean="0"/>
              <a:t>and </a:t>
            </a:r>
            <a:r>
              <a:rPr lang="en-US" b="1" dirty="0" smtClean="0">
                <a:solidFill>
                  <a:srgbClr val="FF0066"/>
                </a:solidFill>
              </a:rPr>
              <a:t>will amplify global warming.</a:t>
            </a:r>
            <a:endParaRPr lang="ko-KR" altLang="en-US" b="1" dirty="0">
              <a:solidFill>
                <a:srgbClr val="FF0066"/>
              </a:solidFill>
            </a:endParaRPr>
          </a:p>
        </p:txBody>
      </p:sp>
    </p:spTree>
    <p:extLst>
      <p:ext uri="{BB962C8B-B14F-4D97-AF65-F5344CB8AC3E}">
        <p14:creationId xmlns:p14="http://schemas.microsoft.com/office/powerpoint/2010/main" val="364038364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0" y="188632"/>
            <a:ext cx="2628000" cy="648080"/>
            <a:chOff x="0" y="188632"/>
            <a:chExt cx="2339752" cy="648080"/>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501" y="188632"/>
              <a:ext cx="2160241" cy="571463"/>
            </a:xfrm>
            <a:prstGeom prst="rect">
              <a:avLst/>
            </a:prstGeom>
            <a:noFill/>
          </p:spPr>
          <p:txBody>
            <a:bodyPr wrap="square">
              <a:spAutoFit/>
            </a:bodyPr>
            <a:lstStyle/>
            <a:p>
              <a:pPr algn="ctr">
                <a:defRPr lang="ko-KR" altLang="en-US"/>
              </a:pPr>
              <a:r>
                <a:rPr lang="en-US" altLang="ko-KR" sz="3200" b="1">
                  <a:solidFill>
                    <a:schemeClr val="bg1"/>
                  </a:solidFill>
                </a:rPr>
                <a:t>REFERNCES</a:t>
              </a:r>
            </a:p>
          </p:txBody>
        </p:sp>
      </p:grpSp>
      <p:sp>
        <p:nvSpPr>
          <p:cNvPr id="6" name="TextBox 5"/>
          <p:cNvSpPr txBox="1"/>
          <p:nvPr/>
        </p:nvSpPr>
        <p:spPr>
          <a:xfrm>
            <a:off x="500034" y="1317200"/>
            <a:ext cx="8358246" cy="3754874"/>
          </a:xfrm>
          <a:prstGeom prst="rect">
            <a:avLst/>
          </a:prstGeom>
          <a:noFill/>
        </p:spPr>
        <p:txBody>
          <a:bodyPr wrap="square" rtlCol="0">
            <a:spAutoFit/>
          </a:bodyPr>
          <a:lstStyle/>
          <a:p>
            <a:pPr>
              <a:buFont typeface="Wingdings" pitchFamily="2" charset="2"/>
              <a:buChar char="u"/>
            </a:pPr>
            <a:r>
              <a:rPr lang="en-US" altLang="ko-KR" sz="1400" dirty="0" smtClean="0"/>
              <a:t>Understanding Climate Change Feedbacks, the national academies</a:t>
            </a:r>
          </a:p>
          <a:p>
            <a:pPr>
              <a:buFont typeface="Wingdings" pitchFamily="2" charset="2"/>
              <a:buChar char="u"/>
            </a:pPr>
            <a:r>
              <a:rPr lang="ko-KR" altLang="en-US" sz="1400" dirty="0" smtClean="0"/>
              <a:t>기후는 이산화탄소 증가에 얼마나 </a:t>
            </a:r>
            <a:r>
              <a:rPr lang="ko-KR" altLang="en-US" sz="1400" dirty="0" err="1" smtClean="0"/>
              <a:t>민감한다</a:t>
            </a:r>
            <a:r>
              <a:rPr lang="en-US" altLang="ko-KR" sz="1400" dirty="0" smtClean="0"/>
              <a:t>, </a:t>
            </a:r>
            <a:r>
              <a:rPr lang="ko-KR" altLang="en-US" sz="1400" dirty="0" smtClean="0"/>
              <a:t>최용상</a:t>
            </a:r>
            <a:r>
              <a:rPr lang="en-US" altLang="ko-KR" sz="1400" dirty="0" smtClean="0"/>
              <a:t>, Jour. Korean Earth Science Society, v. 32, no. 2,  </a:t>
            </a:r>
          </a:p>
          <a:p>
            <a:r>
              <a:rPr lang="en-US" altLang="ko-KR" sz="1400" dirty="0" smtClean="0"/>
              <a:t>    p. 239−247, April 2011</a:t>
            </a:r>
          </a:p>
          <a:p>
            <a:pPr>
              <a:buFont typeface="Wingdings" pitchFamily="2" charset="2"/>
              <a:buChar char="u"/>
            </a:pPr>
            <a:r>
              <a:rPr lang="ko-KR" altLang="en-US" sz="1400" dirty="0" smtClean="0"/>
              <a:t>구름 복사 강제력과 해수면온도의 관계</a:t>
            </a:r>
            <a:r>
              <a:rPr lang="en-US" altLang="ko-KR" sz="1400" dirty="0" smtClean="0"/>
              <a:t>, </a:t>
            </a:r>
            <a:r>
              <a:rPr lang="ko-KR" altLang="en-US" sz="1400" dirty="0" smtClean="0"/>
              <a:t>이우섭</a:t>
            </a:r>
            <a:r>
              <a:rPr lang="en-US" altLang="ko-KR" sz="1400" dirty="0" smtClean="0"/>
              <a:t>, </a:t>
            </a:r>
            <a:r>
              <a:rPr lang="ko-KR" altLang="en-US" sz="1400" dirty="0" smtClean="0"/>
              <a:t>김명기</a:t>
            </a:r>
            <a:r>
              <a:rPr lang="en-US" altLang="ko-KR" sz="1400" dirty="0" smtClean="0"/>
              <a:t>, </a:t>
            </a:r>
            <a:r>
              <a:rPr lang="ko-KR" altLang="en-US" sz="1400" dirty="0" smtClean="0"/>
              <a:t>공주대학교 대기과학과</a:t>
            </a:r>
            <a:r>
              <a:rPr lang="en-US" altLang="ko-KR" sz="1400" dirty="0" smtClean="0"/>
              <a:t>, pp 394~ 395</a:t>
            </a:r>
          </a:p>
          <a:p>
            <a:pPr>
              <a:buFont typeface="Wingdings" pitchFamily="2" charset="2"/>
              <a:buChar char="u"/>
            </a:pPr>
            <a:r>
              <a:rPr lang="ko-KR" altLang="en-US" sz="1400" dirty="0" smtClean="0"/>
              <a:t>위성에서 파생된 구름 인덱스를 사용한 복사량 측정 비교</a:t>
            </a:r>
            <a:r>
              <a:rPr lang="en-US" altLang="ko-KR" sz="1400" dirty="0" smtClean="0"/>
              <a:t>, </a:t>
            </a:r>
            <a:r>
              <a:rPr lang="ko-KR" altLang="en-US" sz="1400" dirty="0" smtClean="0"/>
              <a:t>김효정</a:t>
            </a:r>
            <a:r>
              <a:rPr lang="en-US" altLang="ko-KR" sz="1400" dirty="0" smtClean="0"/>
              <a:t>, </a:t>
            </a:r>
            <a:r>
              <a:rPr lang="ko-KR" altLang="en-US" sz="1400" dirty="0" smtClean="0"/>
              <a:t>조일성</a:t>
            </a:r>
            <a:r>
              <a:rPr lang="en-US" altLang="ko-KR" sz="1400" dirty="0" smtClean="0"/>
              <a:t>, </a:t>
            </a:r>
            <a:r>
              <a:rPr lang="ko-KR" altLang="en-US" sz="1400" dirty="0" smtClean="0"/>
              <a:t>이규태</a:t>
            </a:r>
            <a:r>
              <a:rPr lang="en-US" altLang="ko-KR" sz="1400" dirty="0" smtClean="0"/>
              <a:t>, 2013</a:t>
            </a:r>
            <a:r>
              <a:rPr lang="ko-KR" altLang="en-US" sz="1400" dirty="0" smtClean="0"/>
              <a:t>년도 </a:t>
            </a:r>
            <a:endParaRPr lang="en-US" altLang="ko-KR" sz="1400" dirty="0" smtClean="0"/>
          </a:p>
          <a:p>
            <a:r>
              <a:rPr lang="en-US" altLang="ko-KR" sz="1400" dirty="0" smtClean="0"/>
              <a:t>   </a:t>
            </a:r>
            <a:r>
              <a:rPr lang="ko-KR" altLang="en-US" sz="1400" dirty="0" smtClean="0"/>
              <a:t>한국기상학회 </a:t>
            </a:r>
            <a:r>
              <a:rPr lang="ko-KR" altLang="en-US" sz="1400" dirty="0" err="1" smtClean="0"/>
              <a:t>봄학술대회</a:t>
            </a:r>
            <a:r>
              <a:rPr lang="ko-KR" altLang="en-US" sz="1400" dirty="0" smtClean="0"/>
              <a:t> 논문집</a:t>
            </a:r>
            <a:r>
              <a:rPr lang="en-US" altLang="ko-KR" sz="1400" dirty="0" smtClean="0"/>
              <a:t>, pp 558~ 559</a:t>
            </a:r>
          </a:p>
          <a:p>
            <a:pPr>
              <a:buFont typeface="Wingdings" pitchFamily="2" charset="2"/>
              <a:buChar char="u"/>
            </a:pPr>
            <a:r>
              <a:rPr lang="ko-KR" altLang="en-US" sz="1400" dirty="0" smtClean="0"/>
              <a:t>지표 온난화에 미치는 구름</a:t>
            </a:r>
            <a:r>
              <a:rPr lang="en-US" altLang="ko-KR" sz="1400" dirty="0" smtClean="0"/>
              <a:t>-</a:t>
            </a:r>
            <a:r>
              <a:rPr lang="ko-KR" altLang="en-US" sz="1400" dirty="0" smtClean="0"/>
              <a:t>복사 피드백의 계절 의존도</a:t>
            </a:r>
            <a:r>
              <a:rPr lang="en-US" altLang="ko-KR" sz="1400" dirty="0" smtClean="0"/>
              <a:t>, </a:t>
            </a:r>
            <a:r>
              <a:rPr lang="ko-KR" altLang="en-US" sz="1400" dirty="0" err="1" smtClean="0"/>
              <a:t>김맹기</a:t>
            </a:r>
            <a:r>
              <a:rPr lang="en-US" altLang="ko-KR" sz="1400" dirty="0" smtClean="0"/>
              <a:t>, </a:t>
            </a:r>
            <a:r>
              <a:rPr lang="ko-KR" altLang="en-US" sz="1400" dirty="0" smtClean="0"/>
              <a:t>강인식</a:t>
            </a:r>
            <a:r>
              <a:rPr lang="en-US" altLang="ko-KR" sz="1400" dirty="0" smtClean="0"/>
              <a:t>, pp 196~197</a:t>
            </a:r>
          </a:p>
          <a:p>
            <a:pPr>
              <a:buFont typeface="Wingdings" pitchFamily="2" charset="2"/>
              <a:buChar char="u"/>
            </a:pPr>
            <a:endParaRPr lang="en-US" altLang="ko-KR" sz="1400" dirty="0" smtClean="0"/>
          </a:p>
          <a:p>
            <a:pPr>
              <a:buFont typeface="Wingdings" pitchFamily="2" charset="2"/>
              <a:buChar char="u"/>
            </a:pPr>
            <a:r>
              <a:rPr lang="en-US" altLang="ko-KR" sz="1400" dirty="0" smtClean="0"/>
              <a:t>http://www.cmmap.org/research/docs/jan08/tak.pdf</a:t>
            </a:r>
          </a:p>
          <a:p>
            <a:pPr>
              <a:buFont typeface="Wingdings" pitchFamily="2" charset="2"/>
              <a:buChar char="u"/>
            </a:pPr>
            <a:r>
              <a:rPr lang="en-US" altLang="ko-KR" sz="1400" dirty="0" smtClean="0"/>
              <a:t>http://aviationknowledge.wikidot.com/aviation:mid-level-clouds</a:t>
            </a:r>
          </a:p>
          <a:p>
            <a:pPr>
              <a:buFont typeface="Wingdings" pitchFamily="2" charset="2"/>
              <a:buChar char="u"/>
            </a:pPr>
            <a:r>
              <a:rPr lang="en-US" altLang="ko-KR" sz="1400" dirty="0" smtClean="0"/>
              <a:t>http://www.earthgauge.net/wp-content/CF_Cloud_Feedback.pdf</a:t>
            </a:r>
          </a:p>
          <a:p>
            <a:pPr>
              <a:buFont typeface="Wingdings" pitchFamily="2" charset="2"/>
              <a:buChar char="u"/>
            </a:pPr>
            <a:r>
              <a:rPr lang="en-US" altLang="ko-KR" sz="1400" dirty="0" smtClean="0"/>
              <a:t>http://www.skepticalscience.com/clouds-negative-feedback.htm</a:t>
            </a:r>
          </a:p>
          <a:p>
            <a:pPr>
              <a:buFont typeface="Wingdings" pitchFamily="2" charset="2"/>
              <a:buChar char="u"/>
            </a:pPr>
            <a:r>
              <a:rPr lang="en-US" altLang="ko-KR" sz="1400" dirty="0" smtClean="0"/>
              <a:t>http://www.sciencemuseum.org.uk/climatechanging/climatescienceinfozone/exploringearthsclimate</a:t>
            </a:r>
          </a:p>
          <a:p>
            <a:r>
              <a:rPr lang="en-US" altLang="ko-KR" sz="1400" dirty="0" smtClean="0"/>
              <a:t>   /1point4/1point4point1.aspx</a:t>
            </a:r>
          </a:p>
          <a:p>
            <a:pPr>
              <a:buFont typeface="Wingdings" pitchFamily="2" charset="2"/>
              <a:buChar char="u"/>
            </a:pPr>
            <a:r>
              <a:rPr lang="en-US" altLang="ko-KR" sz="1400" dirty="0" smtClean="0"/>
              <a:t>http://www.astr.ucl.ac.be/textbook/chapter4_node8.html</a:t>
            </a:r>
          </a:p>
          <a:p>
            <a:pPr>
              <a:buFont typeface="Wingdings" pitchFamily="2" charset="2"/>
              <a:buChar char="u"/>
            </a:pPr>
            <a:r>
              <a:rPr lang="en-US" altLang="ko-KR" sz="1400" dirty="0" smtClean="0"/>
              <a:t>http://earthobservatory.nasa.gov/Features/Iris/iris2.php</a:t>
            </a:r>
          </a:p>
          <a:p>
            <a:pPr>
              <a:buFont typeface="Wingdings" pitchFamily="2" charset="2"/>
              <a:buChar char="u"/>
            </a:pPr>
            <a:r>
              <a:rPr lang="en-US" altLang="ko-KR" sz="1400" dirty="0" smtClean="0"/>
              <a:t>http://earthobservatory.nasa.gov/Features/Clouds/</a:t>
            </a:r>
            <a:endParaRPr lang="ko-KR" altLang="en-US" sz="1400" dirty="0"/>
          </a:p>
        </p:txBody>
      </p:sp>
    </p:spTree>
    <p:extLst>
      <p:ext uri="{BB962C8B-B14F-4D97-AF65-F5344CB8AC3E}">
        <p14:creationId xmlns:p14="http://schemas.microsoft.com/office/powerpoint/2010/main" val="335506325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1B1760">
            <a:alpha val="91000"/>
          </a:srgbClr>
        </a:solidFill>
        <a:effectLst/>
      </p:bgPr>
    </p:bg>
    <p:spTree>
      <p:nvGrpSpPr>
        <p:cNvPr id="1" name=""/>
        <p:cNvGrpSpPr/>
        <p:nvPr/>
      </p:nvGrpSpPr>
      <p:grpSpPr>
        <a:xfrm>
          <a:off x="0" y="0"/>
          <a:ext cx="0" cy="0"/>
          <a:chOff x="0" y="0"/>
          <a:chExt cx="0" cy="0"/>
        </a:xfrm>
      </p:grpSpPr>
      <p:sp>
        <p:nvSpPr>
          <p:cNvPr id="2" name="TextBox 1"/>
          <p:cNvSpPr txBox="1"/>
          <p:nvPr/>
        </p:nvSpPr>
        <p:spPr>
          <a:xfrm>
            <a:off x="251520" y="2248290"/>
            <a:ext cx="8568954" cy="1900790"/>
          </a:xfrm>
          <a:prstGeom prst="rect">
            <a:avLst/>
          </a:prstGeom>
          <a:noFill/>
        </p:spPr>
        <p:txBody>
          <a:bodyPr wrap="square">
            <a:spAutoFit/>
          </a:bodyPr>
          <a:lstStyle/>
          <a:p>
            <a:pPr algn="ctr">
              <a:lnSpc>
                <a:spcPct val="125000"/>
              </a:lnSpc>
              <a:defRPr lang="ko-KR" altLang="en-US"/>
            </a:pPr>
            <a:r>
              <a:rPr lang="en-US" altLang="ko-KR" sz="9500" b="1">
                <a:solidFill>
                  <a:prstClr val="white"/>
                </a:solidFill>
                <a:latin typeface="Candara"/>
              </a:rPr>
              <a:t>THANK YOU:)</a:t>
            </a:r>
          </a:p>
        </p:txBody>
      </p:sp>
    </p:spTree>
    <p:extLst>
      <p:ext uri="{BB962C8B-B14F-4D97-AF65-F5344CB8AC3E}">
        <p14:creationId xmlns:p14="http://schemas.microsoft.com/office/powerpoint/2010/main" val="4994840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0" y="2636912"/>
            <a:ext cx="5796136"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916832"/>
            <a:ext cx="5796136" cy="643488"/>
          </a:xfrm>
          <a:prstGeom prst="rect">
            <a:avLst/>
          </a:prstGeom>
          <a:noFill/>
        </p:spPr>
        <p:txBody>
          <a:bodyPr wrap="square">
            <a:spAutoFit/>
          </a:bodyPr>
          <a:lstStyle/>
          <a:p>
            <a:pPr algn="r">
              <a:defRPr lang="ko-KR" altLang="en-US"/>
            </a:pPr>
            <a:r>
              <a:rPr lang="en-US" altLang="ko-KR" sz="3200" b="1">
                <a:solidFill>
                  <a:schemeClr val="bg1">
                    <a:lumMod val="50000"/>
                  </a:schemeClr>
                </a:solidFill>
              </a:rPr>
              <a:t> </a:t>
            </a:r>
            <a:r>
              <a:rPr lang="en-US" altLang="ko-KR" sz="3600" b="1">
                <a:solidFill>
                  <a:schemeClr val="bg1">
                    <a:lumMod val="50000"/>
                  </a:schemeClr>
                </a:solidFill>
              </a:rPr>
              <a:t>Water Vapor Feedback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Water Vapor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359532" y="1268760"/>
            <a:ext cx="4464496" cy="584775"/>
          </a:xfrm>
          <a:prstGeom prst="rect">
            <a:avLst/>
          </a:prstGeom>
          <a:noFill/>
        </p:spPr>
        <p:txBody>
          <a:bodyPr wrap="square">
            <a:spAutoFit/>
          </a:bodyPr>
          <a:lstStyle/>
          <a:p>
            <a:pPr lvl="0">
              <a:defRPr lang="ko-KR" altLang="en-US"/>
            </a:pPr>
            <a:r>
              <a:rPr lang="en-US" altLang="ko-KR" sz="3200" b="1">
                <a:solidFill>
                  <a:srgbClr val="FF7700"/>
                </a:solidFill>
              </a:rPr>
              <a:t>What is water vapor?</a:t>
            </a:r>
            <a:endParaRPr lang="ko-KR" altLang="en-US" sz="3200"/>
          </a:p>
        </p:txBody>
      </p:sp>
      <p:sp>
        <p:nvSpPr>
          <p:cNvPr id="7" name="TextBox 6"/>
          <p:cNvSpPr txBox="1"/>
          <p:nvPr/>
        </p:nvSpPr>
        <p:spPr>
          <a:xfrm>
            <a:off x="359532" y="2384884"/>
            <a:ext cx="5004556" cy="2013761"/>
          </a:xfrm>
          <a:prstGeom prst="rect">
            <a:avLst/>
          </a:prstGeom>
          <a:noFill/>
        </p:spPr>
        <p:txBody>
          <a:bodyPr wrap="square">
            <a:spAutoFit/>
          </a:bodyPr>
          <a:lstStyle/>
          <a:p>
            <a:pPr>
              <a:buFont typeface="Wingdings"/>
              <a:buChar char="§"/>
              <a:defRPr lang="ko-KR" altLang="en-US"/>
            </a:pPr>
            <a:r>
              <a:rPr lang="en-US" altLang="ko-KR" b="1">
                <a:solidFill>
                  <a:srgbClr val="333333"/>
                </a:solidFill>
                <a:latin typeface="+mj-ea"/>
              </a:rPr>
              <a:t> water in its gaseous state-instead of liquid or solid </a:t>
            </a:r>
            <a:r>
              <a:rPr lang="en-US" altLang="ko-KR">
                <a:solidFill>
                  <a:srgbClr val="333333"/>
                </a:solidFill>
                <a:latin typeface="+mj-ea"/>
              </a:rPr>
              <a:t>(ice)</a:t>
            </a:r>
          </a:p>
          <a:p>
            <a:pPr>
              <a:buFont typeface="Wingdings"/>
              <a:buChar char="§"/>
              <a:defRPr lang="ko-KR" altLang="en-US"/>
            </a:pPr>
            <a:r>
              <a:rPr lang="en-US" altLang="ko-KR" b="1">
                <a:solidFill>
                  <a:srgbClr val="333333"/>
                </a:solidFill>
                <a:latin typeface="+mj-ea"/>
              </a:rPr>
              <a:t> invisible</a:t>
            </a:r>
          </a:p>
          <a:p>
            <a:pPr>
              <a:buFont typeface="Wingdings"/>
              <a:buChar char="§"/>
              <a:defRPr lang="ko-KR" altLang="en-US"/>
            </a:pPr>
            <a:r>
              <a:rPr lang="en-US" altLang="ko-KR" b="1">
                <a:solidFill>
                  <a:srgbClr val="333333"/>
                </a:solidFill>
                <a:latin typeface="+mj-ea"/>
              </a:rPr>
              <a:t> </a:t>
            </a:r>
            <a:r>
              <a:rPr lang="en-US" altLang="ko-KR" b="1">
                <a:solidFill>
                  <a:srgbClr val="333333"/>
                </a:solidFill>
                <a:latin typeface="+mj-ea"/>
                <a:hlinkClick r:id="rId3" action="ppaction://hlinkfile"/>
              </a:rPr>
              <a:t>greenhouse gas</a:t>
            </a:r>
            <a:r>
              <a:rPr lang="en-US" altLang="ko-KR" b="1">
                <a:solidFill>
                  <a:srgbClr val="333333"/>
                </a:solidFill>
                <a:latin typeface="+mj-ea"/>
              </a:rPr>
              <a:t> </a:t>
            </a:r>
            <a:r>
              <a:rPr lang="en-US" altLang="ko-KR">
                <a:solidFill>
                  <a:srgbClr val="333333"/>
                </a:solidFill>
                <a:latin typeface="+mj-ea"/>
              </a:rPr>
              <a:t>( accounting for about 90% of the Earth's natural greenhouse effect, which helps keep the Earth warm enough to support life )</a:t>
            </a:r>
            <a:endParaRPr lang="ko-KR" altLang="en-US"/>
          </a:p>
        </p:txBody>
      </p:sp>
      <p:sp>
        <p:nvSpPr>
          <p:cNvPr id="8" name="TextBox 7"/>
          <p:cNvSpPr txBox="1"/>
          <p:nvPr/>
        </p:nvSpPr>
        <p:spPr>
          <a:xfrm>
            <a:off x="575556" y="4869160"/>
            <a:ext cx="7884876" cy="1453535"/>
          </a:xfrm>
          <a:prstGeom prst="rect">
            <a:avLst/>
          </a:prstGeom>
          <a:noFill/>
        </p:spPr>
        <p:txBody>
          <a:bodyPr wrap="square">
            <a:spAutoFit/>
          </a:bodyPr>
          <a:lstStyle/>
          <a:p>
            <a:pPr lvl="0">
              <a:defRPr lang="ko-KR" altLang="en-US"/>
            </a:pPr>
            <a:r>
              <a:rPr lang="en-US" altLang="ko-KR" b="1">
                <a:solidFill>
                  <a:srgbClr val="333333"/>
                </a:solidFill>
                <a:latin typeface="+mj-ea"/>
              </a:rPr>
              <a:t>Water vapor </a:t>
            </a:r>
            <a:r>
              <a:rPr lang="en-US" altLang="ko-KR">
                <a:solidFill>
                  <a:srgbClr val="333333"/>
                </a:solidFill>
                <a:latin typeface="+mj-ea"/>
              </a:rPr>
              <a:t>is extremely important to the weather and climate. Without it, there would be no clouds or rain or snow, since all of these require water vapor in order to form. All of the water vapor that </a:t>
            </a:r>
            <a:r>
              <a:rPr lang="en-US" altLang="ko-KR" b="1">
                <a:solidFill>
                  <a:srgbClr val="333333"/>
                </a:solidFill>
                <a:latin typeface="+mj-ea"/>
                <a:hlinkClick r:id="rId4" action="ppaction://hlinkfile"/>
              </a:rPr>
              <a:t>evaporates</a:t>
            </a:r>
            <a:r>
              <a:rPr lang="en-US" altLang="ko-KR">
                <a:solidFill>
                  <a:srgbClr val="333333"/>
                </a:solidFill>
                <a:latin typeface="+mj-ea"/>
              </a:rPr>
              <a:t> from the surface of the Earth eventually returns as </a:t>
            </a:r>
            <a:r>
              <a:rPr lang="en-US" altLang="ko-KR" b="1">
                <a:solidFill>
                  <a:srgbClr val="333333"/>
                </a:solidFill>
                <a:latin typeface="+mj-ea"/>
                <a:hlinkClick r:id="rId5" action="ppaction://hlinkfile"/>
              </a:rPr>
              <a:t>precipitation</a:t>
            </a:r>
            <a:r>
              <a:rPr lang="en-US" altLang="ko-KR">
                <a:solidFill>
                  <a:srgbClr val="333333"/>
                </a:solidFill>
                <a:latin typeface="+mj-ea"/>
              </a:rPr>
              <a:t> - rain or snow.</a:t>
            </a:r>
            <a:endParaRPr lang="ko-KR" altLang="en-US"/>
          </a:p>
        </p:txBody>
      </p:sp>
      <p:pic>
        <p:nvPicPr>
          <p:cNvPr id="9" name="그림 8" descr="evaporation.jpg"/>
          <p:cNvPicPr>
            <a:picLocks noChangeAspect="1"/>
          </p:cNvPicPr>
          <p:nvPr/>
        </p:nvPicPr>
        <p:blipFill rotWithShape="1">
          <a:blip r:embed="rId6"/>
          <a:srcRect l="15550" t="35620" r="19480" b="25720"/>
          <a:stretch>
            <a:fillRect/>
          </a:stretch>
        </p:blipFill>
        <p:spPr>
          <a:xfrm>
            <a:off x="5292080" y="2672916"/>
            <a:ext cx="3566862" cy="1656184"/>
          </a:xfrm>
          <a:prstGeom prst="rect">
            <a:avLst/>
          </a:prstGeom>
        </p:spPr>
      </p:pic>
      <p:pic>
        <p:nvPicPr>
          <p:cNvPr id="12" name="그림 11" descr="cartoon-water-droplet_small.jpg"/>
          <p:cNvPicPr>
            <a:picLocks noChangeAspect="1"/>
          </p:cNvPicPr>
          <p:nvPr/>
        </p:nvPicPr>
        <p:blipFill rotWithShape="1">
          <a:blip r:embed="rId7"/>
          <a:srcRect l="22850" t="19290" r="22040" b="17340"/>
          <a:stretch>
            <a:fillRect/>
          </a:stretch>
        </p:blipFill>
        <p:spPr>
          <a:xfrm>
            <a:off x="5868144" y="2888940"/>
            <a:ext cx="407002" cy="468052"/>
          </a:xfrm>
          <a:prstGeom prst="rect">
            <a:avLst/>
          </a:prstGeom>
        </p:spPr>
      </p:pic>
      <p:pic>
        <p:nvPicPr>
          <p:cNvPr id="13" name="그림 12" descr="cartoon-water-droplet_small.jpg"/>
          <p:cNvPicPr>
            <a:picLocks noChangeAspect="1"/>
          </p:cNvPicPr>
          <p:nvPr/>
        </p:nvPicPr>
        <p:blipFill rotWithShape="1">
          <a:blip r:embed="rId7"/>
          <a:srcRect l="22850" t="19290" r="22040" b="17340"/>
          <a:stretch>
            <a:fillRect/>
          </a:stretch>
        </p:blipFill>
        <p:spPr>
          <a:xfrm>
            <a:off x="6588224" y="2888940"/>
            <a:ext cx="407002" cy="468052"/>
          </a:xfrm>
          <a:prstGeom prst="rect">
            <a:avLst/>
          </a:prstGeom>
        </p:spPr>
      </p:pic>
      <p:pic>
        <p:nvPicPr>
          <p:cNvPr id="14" name="그림 13" descr="cartoon-water-droplet_small.jpg"/>
          <p:cNvPicPr>
            <a:picLocks noChangeAspect="1"/>
          </p:cNvPicPr>
          <p:nvPr/>
        </p:nvPicPr>
        <p:blipFill rotWithShape="1">
          <a:blip r:embed="rId7"/>
          <a:srcRect l="22850" t="19290" r="22040" b="17340"/>
          <a:stretch>
            <a:fillRect/>
          </a:stretch>
        </p:blipFill>
        <p:spPr>
          <a:xfrm>
            <a:off x="7452320" y="2888940"/>
            <a:ext cx="407002" cy="468052"/>
          </a:xfrm>
          <a:prstGeom prst="rect">
            <a:avLst/>
          </a:prstGeom>
        </p:spPr>
      </p:pic>
      <p:pic>
        <p:nvPicPr>
          <p:cNvPr id="15" name="그림 14" descr="cartoon-water-droplet_small.jpg"/>
          <p:cNvPicPr>
            <a:picLocks noChangeAspect="1"/>
          </p:cNvPicPr>
          <p:nvPr/>
        </p:nvPicPr>
        <p:blipFill rotWithShape="1">
          <a:blip r:embed="rId7"/>
          <a:srcRect l="22850" t="19290" r="22040" b="17340"/>
          <a:stretch>
            <a:fillRect/>
          </a:stretch>
        </p:blipFill>
        <p:spPr>
          <a:xfrm>
            <a:off x="8244408" y="2852936"/>
            <a:ext cx="407002" cy="46805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11111E-6 -4.07407E-6 L -0.01024 -0.17592 " pathEditMode="relative" rAng="0" ptsTypes="AA">
                                      <p:cBhvr>
                                        <p:cTn id="6" dur="3000" fill="hold"/>
                                        <p:tgtEl>
                                          <p:spTgt spid="12"/>
                                        </p:tgtEl>
                                        <p:attrNameLst>
                                          <p:attrName>ppt_x</p:attrName>
                                          <p:attrName>ppt_y</p:attrName>
                                        </p:attrNameLst>
                                      </p:cBhvr>
                                      <p:rCtr x="0" y="0"/>
                                    </p:animMotion>
                                  </p:childTnLst>
                                </p:cTn>
                              </p:par>
                              <p:par>
                                <p:cTn id="7" presetID="64" presetClass="path" presetSubtype="0" accel="50000" decel="50000" fill="hold" nodeType="withEffect">
                                  <p:stCondLst>
                                    <p:cond delay="0"/>
                                  </p:stCondLst>
                                  <p:childTnLst>
                                    <p:animMotion origin="layout" path="M 1.66667E-6 -4.07407E-6 L 0.01719 -0.19676 " pathEditMode="relative" rAng="0" ptsTypes="AA">
                                      <p:cBhvr>
                                        <p:cTn id="8" dur="3000" fill="hold"/>
                                        <p:tgtEl>
                                          <p:spTgt spid="13"/>
                                        </p:tgtEl>
                                        <p:attrNameLst>
                                          <p:attrName>ppt_x</p:attrName>
                                          <p:attrName>ppt_y</p:attrName>
                                        </p:attrNameLst>
                                      </p:cBhvr>
                                      <p:rCtr x="0" y="0"/>
                                    </p:animMotion>
                                  </p:childTnLst>
                                </p:cTn>
                              </p:par>
                              <p:par>
                                <p:cTn id="9" presetID="64" presetClass="path" presetSubtype="0" accel="50000" decel="50000" fill="hold" nodeType="withEffect">
                                  <p:stCondLst>
                                    <p:cond delay="0"/>
                                  </p:stCondLst>
                                  <p:childTnLst>
                                    <p:animMotion origin="layout" path="M -2.77778E-6 -4.07407E-6 L 0.02518 -0.1706 " pathEditMode="relative" rAng="0" ptsTypes="AA">
                                      <p:cBhvr>
                                        <p:cTn id="10" dur="3000" fill="hold"/>
                                        <p:tgtEl>
                                          <p:spTgt spid="14"/>
                                        </p:tgtEl>
                                        <p:attrNameLst>
                                          <p:attrName>ppt_x</p:attrName>
                                          <p:attrName>ppt_y</p:attrName>
                                        </p:attrNameLst>
                                      </p:cBhvr>
                                      <p:rCtr x="0" y="0"/>
                                    </p:animMotion>
                                  </p:childTnLst>
                                </p:cTn>
                              </p:par>
                              <p:par>
                                <p:cTn id="11" presetID="64" presetClass="path" presetSubtype="0" accel="50000" decel="50000" fill="hold" nodeType="withEffect">
                                  <p:stCondLst>
                                    <p:cond delay="0"/>
                                  </p:stCondLst>
                                  <p:childTnLst>
                                    <p:animMotion origin="layout" path="M -4.72222E-6 0 L -0.01041 -0.23356 " pathEditMode="relative" rAng="0" ptsTypes="AA">
                                      <p:cBhvr>
                                        <p:cTn id="12" dur="3000" fill="hold"/>
                                        <p:tgtEl>
                                          <p:spTgt spid="15"/>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812" y="116863"/>
            <a:ext cx="5616624" cy="395813"/>
          </a:xfrm>
          <a:prstGeom prst="rect">
            <a:avLst/>
          </a:prstGeom>
          <a:noFill/>
        </p:spPr>
        <p:txBody>
          <a:bodyPr wrap="square">
            <a:spAutoFit/>
          </a:bodyPr>
          <a:lstStyle/>
          <a:p>
            <a:pPr lvl="0">
              <a:defRPr lang="ko-KR" altLang="en-US"/>
            </a:pPr>
            <a:r>
              <a:rPr lang="en-US" altLang="ko-KR" sz="2000" b="1"/>
              <a:t>Water Vapor Feedback</a:t>
            </a:r>
          </a:p>
        </p:txBody>
      </p:sp>
      <p:grpSp>
        <p:nvGrpSpPr>
          <p:cNvPr id="3" name="그룹 2"/>
          <p:cNvGrpSpPr/>
          <p:nvPr/>
        </p:nvGrpSpPr>
        <p:grpSpPr>
          <a:xfrm>
            <a:off x="0" y="152634"/>
            <a:ext cx="2772000" cy="684078"/>
            <a:chOff x="0" y="152634"/>
            <a:chExt cx="2339752" cy="684078"/>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52634"/>
              <a:ext cx="2160242" cy="664611"/>
            </a:xfrm>
            <a:prstGeom prst="rect">
              <a:avLst/>
            </a:prstGeom>
            <a:noFill/>
          </p:spPr>
          <p:txBody>
            <a:bodyPr wrap="square" anchor="t">
              <a:spAutoFit/>
            </a:bodyPr>
            <a:lstStyle/>
            <a:p>
              <a:pPr algn="ctr">
                <a:defRPr lang="ko-KR" altLang="en-US"/>
              </a:pPr>
              <a:r>
                <a:rPr lang="en-US" altLang="ko-KR" sz="3800" b="1">
                  <a:solidFill>
                    <a:schemeClr val="bg1"/>
                  </a:solidFill>
                </a:rPr>
                <a:t>Feedback</a:t>
              </a:r>
            </a:p>
          </p:txBody>
        </p:sp>
      </p:grpSp>
      <p:sp>
        <p:nvSpPr>
          <p:cNvPr id="6" name="TextBox 5"/>
          <p:cNvSpPr txBox="1"/>
          <p:nvPr/>
        </p:nvSpPr>
        <p:spPr>
          <a:xfrm>
            <a:off x="359532" y="1268760"/>
            <a:ext cx="4752528" cy="584775"/>
          </a:xfrm>
          <a:prstGeom prst="rect">
            <a:avLst/>
          </a:prstGeom>
          <a:noFill/>
        </p:spPr>
        <p:txBody>
          <a:bodyPr wrap="square">
            <a:spAutoFit/>
          </a:bodyPr>
          <a:lstStyle/>
          <a:p>
            <a:pPr lvl="0">
              <a:defRPr lang="ko-KR" altLang="en-US"/>
            </a:pPr>
            <a:r>
              <a:rPr lang="en-US" altLang="ko-KR" sz="3200" b="1">
                <a:solidFill>
                  <a:srgbClr val="FF7700"/>
                </a:solidFill>
              </a:rPr>
              <a:t>Water vapor feedback</a:t>
            </a:r>
            <a:endParaRPr lang="ko-KR" altLang="en-US" sz="3200"/>
          </a:p>
        </p:txBody>
      </p:sp>
      <p:pic>
        <p:nvPicPr>
          <p:cNvPr id="2050" name="Picture 2" descr="C:\Users\x170\Desktop\지구환경학\teamteaching\2008-EncycEcol-AK-F7c.jpg"/>
          <p:cNvPicPr>
            <a:picLocks noChangeAspect="1" noChangeArrowheads="1"/>
          </p:cNvPicPr>
          <p:nvPr/>
        </p:nvPicPr>
        <p:blipFill rotWithShape="1">
          <a:blip r:embed="rId3"/>
          <a:srcRect/>
          <a:stretch>
            <a:fillRect/>
          </a:stretch>
        </p:blipFill>
        <p:spPr>
          <a:xfrm>
            <a:off x="4247964" y="2132856"/>
            <a:ext cx="4404489" cy="4212468"/>
          </a:xfrm>
          <a:prstGeom prst="rect">
            <a:avLst/>
          </a:prstGeom>
          <a:noFill/>
        </p:spPr>
      </p:pic>
      <p:sp>
        <p:nvSpPr>
          <p:cNvPr id="10" name="아래쪽 화살표 9"/>
          <p:cNvSpPr/>
          <p:nvPr/>
        </p:nvSpPr>
        <p:spPr>
          <a:xfrm>
            <a:off x="6336196" y="2744924"/>
            <a:ext cx="144016" cy="360040"/>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rgbClr val="FF0000"/>
              </a:solidFill>
            </a:endParaRPr>
          </a:p>
        </p:txBody>
      </p:sp>
      <p:pic>
        <p:nvPicPr>
          <p:cNvPr id="2051" name="Picture 3" descr="C:\Users\x170\Desktop\지구환경학\teamteaching\WaterVapor.png"/>
          <p:cNvPicPr>
            <a:picLocks noChangeAspect="1" noChangeArrowheads="1"/>
          </p:cNvPicPr>
          <p:nvPr/>
        </p:nvPicPr>
        <p:blipFill rotWithShape="1">
          <a:blip r:embed="rId4"/>
          <a:srcRect/>
          <a:stretch>
            <a:fillRect/>
          </a:stretch>
        </p:blipFill>
        <p:spPr>
          <a:xfrm>
            <a:off x="287524" y="2096852"/>
            <a:ext cx="3829051" cy="2200275"/>
          </a:xfrm>
          <a:prstGeom prst="rect">
            <a:avLst/>
          </a:prstGeom>
          <a:noFill/>
        </p:spPr>
      </p:pic>
      <p:pic>
        <p:nvPicPr>
          <p:cNvPr id="12" name="Picture 1" descr="C:\Users\x170\Desktop\지구환경학\teamteaching\cartoon-water-droplet_small.jpg"/>
          <p:cNvPicPr>
            <a:picLocks noChangeAspect="1" noChangeArrowheads="1"/>
          </p:cNvPicPr>
          <p:nvPr/>
        </p:nvPicPr>
        <p:blipFill rotWithShape="1">
          <a:blip r:embed="rId5"/>
          <a:srcRect/>
          <a:stretch>
            <a:fillRect/>
          </a:stretch>
        </p:blipFill>
        <p:spPr>
          <a:xfrm rot="20931555">
            <a:off x="-91162" y="4634490"/>
            <a:ext cx="1850889" cy="1850889"/>
          </a:xfrm>
          <a:prstGeom prst="rect">
            <a:avLst/>
          </a:prstGeom>
          <a:noFill/>
        </p:spPr>
      </p:pic>
      <p:pic>
        <p:nvPicPr>
          <p:cNvPr id="13" name="Picture 1" descr="C:\Users\x170\Desktop\지구환경학\teamteaching\cartoon-water-droplet_small.jpg"/>
          <p:cNvPicPr>
            <a:picLocks noChangeAspect="1" noChangeArrowheads="1"/>
          </p:cNvPicPr>
          <p:nvPr/>
        </p:nvPicPr>
        <p:blipFill rotWithShape="1">
          <a:blip r:embed="rId5"/>
          <a:srcRect/>
          <a:stretch>
            <a:fillRect/>
          </a:stretch>
        </p:blipFill>
        <p:spPr>
          <a:xfrm>
            <a:off x="1331640" y="4473116"/>
            <a:ext cx="1209712" cy="1209712"/>
          </a:xfrm>
          <a:prstGeom prst="rect">
            <a:avLst/>
          </a:prstGeom>
          <a:noFill/>
        </p:spPr>
      </p:pic>
      <p:pic>
        <p:nvPicPr>
          <p:cNvPr id="14" name="Picture 1" descr="C:\Users\x170\Desktop\지구환경학\teamteaching\cartoon-water-droplet_small.jpg"/>
          <p:cNvPicPr>
            <a:picLocks noChangeAspect="1" noChangeArrowheads="1"/>
          </p:cNvPicPr>
          <p:nvPr/>
        </p:nvPicPr>
        <p:blipFill rotWithShape="1">
          <a:blip r:embed="rId5"/>
          <a:srcRect/>
          <a:stretch>
            <a:fillRect/>
          </a:stretch>
        </p:blipFill>
        <p:spPr>
          <a:xfrm rot="851861">
            <a:off x="2328203" y="4569579"/>
            <a:ext cx="1569183" cy="1569183"/>
          </a:xfrm>
          <a:prstGeom prst="rect">
            <a:avLst/>
          </a:prstGeom>
          <a:noFill/>
        </p:spPr>
      </p:pic>
      <p:pic>
        <p:nvPicPr>
          <p:cNvPr id="15" name="Picture 1" descr="C:\Users\x170\Desktop\지구환경학\teamteaching\cartoon-water-droplet_small.jpg"/>
          <p:cNvPicPr>
            <a:picLocks noChangeAspect="1" noChangeArrowheads="1"/>
          </p:cNvPicPr>
          <p:nvPr/>
        </p:nvPicPr>
        <p:blipFill rotWithShape="1">
          <a:blip r:embed="rId5"/>
          <a:srcRect/>
          <a:stretch>
            <a:fillRect/>
          </a:stretch>
        </p:blipFill>
        <p:spPr>
          <a:xfrm>
            <a:off x="1583668" y="5589240"/>
            <a:ext cx="1071736" cy="107173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2157</Words>
  <Application>Microsoft Office PowerPoint</Application>
  <PresentationFormat>화면 슬라이드 쇼(4:3)</PresentationFormat>
  <Paragraphs>541</Paragraphs>
  <Slides>63</Slides>
  <Notes>62</Notes>
  <HiddenSlides>0</HiddenSlides>
  <MMClips>0</MMClips>
  <ScaleCrop>false</ScaleCrop>
  <HeadingPairs>
    <vt:vector size="6" baseType="variant">
      <vt:variant>
        <vt:lpstr>사용한 글꼴</vt:lpstr>
      </vt:variant>
      <vt:variant>
        <vt:i4>9</vt:i4>
      </vt:variant>
      <vt:variant>
        <vt:lpstr>테마</vt:lpstr>
      </vt:variant>
      <vt:variant>
        <vt:i4>2</vt:i4>
      </vt:variant>
      <vt:variant>
        <vt:lpstr>슬라이드 제목</vt:lpstr>
      </vt:variant>
      <vt:variant>
        <vt:i4>63</vt:i4>
      </vt:variant>
    </vt:vector>
  </HeadingPairs>
  <TitlesOfParts>
    <vt:vector size="74" baseType="lpstr">
      <vt:lpstr>굴림</vt:lpstr>
      <vt:lpstr>Arial</vt:lpstr>
      <vt:lpstr>Wingdings</vt:lpstr>
      <vt:lpstr>HY강M</vt:lpstr>
      <vt:lpstr>Candara</vt:lpstr>
      <vt:lpstr>함초롬돋움</vt:lpstr>
      <vt:lpstr>함초롬바탕</vt:lpstr>
      <vt:lpstr>바탕</vt:lpstr>
      <vt:lpstr>맑은 고딕</vt:lpstr>
      <vt:lpstr>Office 테마</vt:lpstr>
      <vt:lpstr>1_Office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jin-sung</dc:creator>
  <cp:lastModifiedBy>이화여자대학교</cp:lastModifiedBy>
  <cp:revision>267</cp:revision>
  <dcterms:created xsi:type="dcterms:W3CDTF">2012-12-23T16:37:35Z</dcterms:created>
  <dcterms:modified xsi:type="dcterms:W3CDTF">2013-11-19T06:12:57Z</dcterms:modified>
</cp:coreProperties>
</file>